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Lst>
  <p:sldIdLst>
    <p:sldId id="256" r:id="rId2"/>
    <p:sldId id="263" r:id="rId3"/>
    <p:sldId id="264" r:id="rId4"/>
    <p:sldId id="258" r:id="rId5"/>
    <p:sldId id="259" r:id="rId6"/>
    <p:sldId id="266" r:id="rId7"/>
    <p:sldId id="260" r:id="rId8"/>
    <p:sldId id="261" r:id="rId9"/>
    <p:sldId id="265" r:id="rId10"/>
    <p:sldId id="262" r:id="rId11"/>
  </p:sldIdLst>
  <p:sldSz cx="9144000" cy="6858000" type="screen4x3"/>
  <p:notesSz cx="6808788" cy="99409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FD6F"/>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1594"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pPr>
              <a:defRPr/>
            </a:pPr>
            <a:fld id="{0AB7651F-FBC1-4C02-8531-3C0B97360684}" type="datetimeFigureOut">
              <a:rPr lang="en-GB" smtClean="0"/>
              <a:pPr>
                <a:defRPr/>
              </a:pPr>
              <a:t>12/10/2026</a:t>
            </a:fld>
            <a:endParaRPr lang="en-GB" dirty="0"/>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6748AD14-5FF4-4369-812D-4539402B2FB1}" type="slidenum">
              <a:rPr lang="en-GB" smtClean="0"/>
              <a:pPr>
                <a:defRPr/>
              </a:pPr>
              <a:t>‹#›</a:t>
            </a:fld>
            <a:endParaRPr lang="en-GB" dirty="0"/>
          </a:p>
        </p:txBody>
      </p:sp>
    </p:spTree>
    <p:extLst>
      <p:ext uri="{BB962C8B-B14F-4D97-AF65-F5344CB8AC3E}">
        <p14:creationId xmlns:p14="http://schemas.microsoft.com/office/powerpoint/2010/main" val="13613256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0EDB0D07-7C7A-4D6C-BB14-B08DE04951F4}" type="datetimeFigureOut">
              <a:rPr lang="en-GB" smtClean="0"/>
              <a:pPr>
                <a:defRPr/>
              </a:pPr>
              <a:t>12/10/2026</a:t>
            </a:fld>
            <a:endParaRPr lang="en-GB" dirty="0"/>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C66D2611-CF09-4FFC-8B88-B3E823CD4E15}" type="slidenum">
              <a:rPr lang="en-GB" smtClean="0"/>
              <a:pPr>
                <a:defRPr/>
              </a:pPr>
              <a:t>‹#›</a:t>
            </a:fld>
            <a:endParaRPr lang="en-GB" dirty="0"/>
          </a:p>
        </p:txBody>
      </p:sp>
    </p:spTree>
    <p:extLst>
      <p:ext uri="{BB962C8B-B14F-4D97-AF65-F5344CB8AC3E}">
        <p14:creationId xmlns:p14="http://schemas.microsoft.com/office/powerpoint/2010/main" val="41471426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136AF30C-547B-4AC1-A9B6-7C5934F9DC58}" type="datetimeFigureOut">
              <a:rPr lang="en-GB" smtClean="0"/>
              <a:pPr>
                <a:defRPr/>
              </a:pPr>
              <a:t>12/10/2026</a:t>
            </a:fld>
            <a:endParaRPr lang="en-GB" dirty="0"/>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72645AA1-EB97-4233-A120-72FED142E549}" type="slidenum">
              <a:rPr lang="en-GB" smtClean="0"/>
              <a:pPr>
                <a:defRPr/>
              </a:pPr>
              <a:t>‹#›</a:t>
            </a:fld>
            <a:endParaRPr lang="en-GB" dirty="0"/>
          </a:p>
        </p:txBody>
      </p:sp>
    </p:spTree>
    <p:extLst>
      <p:ext uri="{BB962C8B-B14F-4D97-AF65-F5344CB8AC3E}">
        <p14:creationId xmlns:p14="http://schemas.microsoft.com/office/powerpoint/2010/main" val="36478762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pPr>
              <a:defRPr/>
            </a:pPr>
            <a:fld id="{DB6FAD24-D802-448C-B535-D51D66AD4AD1}" type="datetimeFigureOut">
              <a:rPr lang="en-GB" smtClean="0"/>
              <a:pPr>
                <a:defRPr/>
              </a:pPr>
              <a:t>12/10/2026</a:t>
            </a:fld>
            <a:endParaRPr lang="en-GB" dirty="0"/>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D7FA85CB-C7B0-41A6-AB02-96B92813A802}" type="slidenum">
              <a:rPr lang="en-GB" smtClean="0"/>
              <a:pPr>
                <a:defRPr/>
              </a:pPr>
              <a:t>‹#›</a:t>
            </a:fld>
            <a:endParaRPr lang="en-GB" dirty="0"/>
          </a:p>
        </p:txBody>
      </p:sp>
    </p:spTree>
    <p:extLst>
      <p:ext uri="{BB962C8B-B14F-4D97-AF65-F5344CB8AC3E}">
        <p14:creationId xmlns:p14="http://schemas.microsoft.com/office/powerpoint/2010/main" val="2212759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pPr>
              <a:defRPr/>
            </a:pPr>
            <a:fld id="{B228F95B-C047-463A-8F94-4A3A8F95A723}" type="datetimeFigureOut">
              <a:rPr lang="en-GB" smtClean="0"/>
              <a:pPr>
                <a:defRPr/>
              </a:pPr>
              <a:t>12/10/2026</a:t>
            </a:fld>
            <a:endParaRPr lang="en-GB" dirty="0"/>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B5EAD3FD-9179-4A73-8BAD-ABDF94157998}" type="slidenum">
              <a:rPr lang="en-GB" smtClean="0"/>
              <a:pPr>
                <a:defRPr/>
              </a:pPr>
              <a:t>‹#›</a:t>
            </a:fld>
            <a:endParaRPr lang="en-GB" dirty="0"/>
          </a:p>
        </p:txBody>
      </p:sp>
    </p:spTree>
    <p:extLst>
      <p:ext uri="{BB962C8B-B14F-4D97-AF65-F5344CB8AC3E}">
        <p14:creationId xmlns:p14="http://schemas.microsoft.com/office/powerpoint/2010/main" val="5140473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pPr>
              <a:defRPr/>
            </a:pPr>
            <a:fld id="{61DD8F48-3B42-40E9-976F-A35A5690469B}" type="datetimeFigureOut">
              <a:rPr lang="en-GB" smtClean="0"/>
              <a:pPr>
                <a:defRPr/>
              </a:pPr>
              <a:t>12/10/2026</a:t>
            </a:fld>
            <a:endParaRPr lang="en-GB" dirty="0"/>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8159DF24-BA32-4938-B34A-624992279ED9}" type="slidenum">
              <a:rPr lang="en-GB" smtClean="0"/>
              <a:pPr>
                <a:defRPr/>
              </a:pPr>
              <a:t>‹#›</a:t>
            </a:fld>
            <a:endParaRPr lang="en-GB" dirty="0"/>
          </a:p>
        </p:txBody>
      </p:sp>
    </p:spTree>
    <p:extLst>
      <p:ext uri="{BB962C8B-B14F-4D97-AF65-F5344CB8AC3E}">
        <p14:creationId xmlns:p14="http://schemas.microsoft.com/office/powerpoint/2010/main" val="33878982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BE2CF78B-5CEE-4F47-AF62-CBA2EDD2CBB3}" type="datetimeFigureOut">
              <a:rPr lang="en-GB" smtClean="0"/>
              <a:pPr>
                <a:defRPr/>
              </a:pPr>
              <a:t>12/10/2026</a:t>
            </a:fld>
            <a:endParaRPr lang="en-GB" dirty="0"/>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6167716C-7E6C-4A7C-AC5C-E18A031BF165}" type="slidenum">
              <a:rPr lang="en-GB" smtClean="0"/>
              <a:pPr>
                <a:defRPr/>
              </a:pPr>
              <a:t>‹#›</a:t>
            </a:fld>
            <a:endParaRPr lang="en-GB" dirty="0"/>
          </a:p>
        </p:txBody>
      </p:sp>
    </p:spTree>
    <p:extLst>
      <p:ext uri="{BB962C8B-B14F-4D97-AF65-F5344CB8AC3E}">
        <p14:creationId xmlns:p14="http://schemas.microsoft.com/office/powerpoint/2010/main" val="2624849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41EA9CD0-96CC-46C3-AF8B-329846AE73BA}" type="datetimeFigureOut">
              <a:rPr lang="en-GB" smtClean="0"/>
              <a:pPr>
                <a:defRPr/>
              </a:pPr>
              <a:t>12/10/2026</a:t>
            </a:fld>
            <a:endParaRPr lang="en-GB" dirty="0"/>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27CE63A4-D6AF-4E04-A798-3B200565B273}" type="slidenum">
              <a:rPr lang="en-GB" smtClean="0"/>
              <a:pPr>
                <a:defRPr/>
              </a:pPr>
              <a:t>‹#›</a:t>
            </a:fld>
            <a:endParaRPr lang="en-GB" dirty="0"/>
          </a:p>
        </p:txBody>
      </p:sp>
    </p:spTree>
    <p:extLst>
      <p:ext uri="{BB962C8B-B14F-4D97-AF65-F5344CB8AC3E}">
        <p14:creationId xmlns:p14="http://schemas.microsoft.com/office/powerpoint/2010/main" val="4165336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16FEA607-4296-412E-B470-F40124BE59F8}" type="datetimeFigureOut">
              <a:rPr lang="en-GB" smtClean="0"/>
              <a:pPr>
                <a:defRPr/>
              </a:pPr>
              <a:t>12/10/2026</a:t>
            </a:fld>
            <a:endParaRPr lang="en-GB" dirty="0"/>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C092569C-D215-460C-AEDC-3F4FFB7CE257}" type="slidenum">
              <a:rPr lang="en-GB" smtClean="0"/>
              <a:pPr>
                <a:defRPr/>
              </a:pPr>
              <a:t>‹#›</a:t>
            </a:fld>
            <a:endParaRPr lang="en-GB" dirty="0"/>
          </a:p>
        </p:txBody>
      </p:sp>
    </p:spTree>
    <p:extLst>
      <p:ext uri="{BB962C8B-B14F-4D97-AF65-F5344CB8AC3E}">
        <p14:creationId xmlns:p14="http://schemas.microsoft.com/office/powerpoint/2010/main" val="12077904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1042726E-1A12-43AB-BDE3-E64E4351578B}" type="datetimeFigureOut">
              <a:rPr lang="en-GB" smtClean="0"/>
              <a:pPr>
                <a:defRPr/>
              </a:pPr>
              <a:t>12/10/2026</a:t>
            </a:fld>
            <a:endParaRPr lang="en-GB" dirty="0"/>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16F0FB11-9C1E-46CE-AAAD-748326496E2C}" type="slidenum">
              <a:rPr lang="en-GB" smtClean="0"/>
              <a:pPr>
                <a:defRPr/>
              </a:pPr>
              <a:t>‹#›</a:t>
            </a:fld>
            <a:endParaRPr lang="en-GB" dirty="0"/>
          </a:p>
        </p:txBody>
      </p:sp>
    </p:spTree>
    <p:extLst>
      <p:ext uri="{BB962C8B-B14F-4D97-AF65-F5344CB8AC3E}">
        <p14:creationId xmlns:p14="http://schemas.microsoft.com/office/powerpoint/2010/main" val="30918894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81C85943-3A01-4F38-B874-835DBCC30B7E}" type="datetimeFigureOut">
              <a:rPr lang="en-GB" smtClean="0"/>
              <a:pPr>
                <a:defRPr/>
              </a:pPr>
              <a:t>12/10/2026</a:t>
            </a:fld>
            <a:endParaRPr lang="en-GB" dirty="0"/>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FBCD7C16-F342-4965-8D66-4C8F12984112}" type="slidenum">
              <a:rPr lang="en-GB" smtClean="0"/>
              <a:pPr>
                <a:defRPr/>
              </a:pPr>
              <a:t>‹#›</a:t>
            </a:fld>
            <a:endParaRPr lang="en-GB" dirty="0"/>
          </a:p>
        </p:txBody>
      </p:sp>
    </p:spTree>
    <p:extLst>
      <p:ext uri="{BB962C8B-B14F-4D97-AF65-F5344CB8AC3E}">
        <p14:creationId xmlns:p14="http://schemas.microsoft.com/office/powerpoint/2010/main" val="32993774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F70F11FC-2BC1-40BB-A1CD-6115F5500DE4}" type="datetimeFigureOut">
              <a:rPr lang="en-GB" smtClean="0"/>
              <a:pPr>
                <a:defRPr/>
              </a:pPr>
              <a:t>12/10/2026</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D97DF9CE-82FD-4B40-B7FF-BC08BFF36F42}" type="slidenum">
              <a:rPr lang="en-GB" smtClean="0"/>
              <a:pPr>
                <a:defRPr/>
              </a:pPr>
              <a:t>‹#›</a:t>
            </a:fld>
            <a:endParaRPr lang="en-GB" dirty="0"/>
          </a:p>
        </p:txBody>
      </p:sp>
    </p:spTree>
    <p:extLst>
      <p:ext uri="{BB962C8B-B14F-4D97-AF65-F5344CB8AC3E}">
        <p14:creationId xmlns:p14="http://schemas.microsoft.com/office/powerpoint/2010/main" val="2023174826"/>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birmingham.gov.uk/schooladmissions"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flipH="1" flipV="1">
            <a:off x="10909300" y="6119813"/>
            <a:ext cx="215900" cy="46037"/>
          </a:xfrm>
        </p:spPr>
        <p:txBody>
          <a:bodyPr>
            <a:normAutofit fontScale="25000" lnSpcReduction="20000"/>
          </a:bodyPr>
          <a:lstStyle/>
          <a:p>
            <a:pPr eaLnBrk="1" fontAlgn="auto" hangingPunct="1">
              <a:spcAft>
                <a:spcPts val="0"/>
              </a:spcAft>
              <a:buClr>
                <a:schemeClr val="tx1">
                  <a:shade val="95000"/>
                </a:schemeClr>
              </a:buClr>
              <a:buFont typeface="Wingdings 2"/>
              <a:buNone/>
              <a:defRPr/>
            </a:pPr>
            <a:endParaRPr lang="en-GB" dirty="0"/>
          </a:p>
        </p:txBody>
      </p:sp>
      <p:sp>
        <p:nvSpPr>
          <p:cNvPr id="13319" name="Text Box 8"/>
          <p:cNvSpPr txBox="1">
            <a:spLocks noChangeArrowheads="1"/>
          </p:cNvSpPr>
          <p:nvPr/>
        </p:nvSpPr>
        <p:spPr bwMode="auto">
          <a:xfrm>
            <a:off x="694459" y="476531"/>
            <a:ext cx="7576705" cy="5047536"/>
          </a:xfrm>
          <a:prstGeom prst="rect">
            <a:avLst/>
          </a:prstGeom>
          <a:solidFill>
            <a:schemeClr val="accent6">
              <a:lumMod val="60000"/>
              <a:lumOff val="40000"/>
            </a:schemeClr>
          </a:solidFill>
          <a:ln w="9525">
            <a:noFill/>
            <a:miter lim="800000"/>
            <a:headEnd/>
            <a:tailEnd/>
          </a:ln>
        </p:spPr>
        <p:txBody>
          <a:bodyPr wrap="square">
            <a:spAutoFit/>
          </a:bodyPr>
          <a:lstStyle/>
          <a:p>
            <a:pPr algn="ctr">
              <a:spcBef>
                <a:spcPct val="50000"/>
              </a:spcBef>
            </a:pPr>
            <a:r>
              <a:rPr lang="en-GB" sz="2800" b="1" dirty="0">
                <a:latin typeface="Sassoon Infant Std" panose="020B0503020103030203" pitchFamily="34" charset="0"/>
              </a:rPr>
              <a:t>A warm welcome to </a:t>
            </a:r>
          </a:p>
          <a:p>
            <a:pPr algn="ctr">
              <a:spcBef>
                <a:spcPct val="50000"/>
              </a:spcBef>
            </a:pPr>
            <a:r>
              <a:rPr lang="en-GB" sz="2800" b="1" dirty="0" err="1">
                <a:latin typeface="Sassoon Infant Std" panose="020B0503020103030203" pitchFamily="34" charset="0"/>
              </a:rPr>
              <a:t>Wylde</a:t>
            </a:r>
            <a:r>
              <a:rPr lang="en-GB" sz="2800" b="1" dirty="0">
                <a:latin typeface="Sassoon Infant Std" panose="020B0503020103030203" pitchFamily="34" charset="0"/>
              </a:rPr>
              <a:t> Green Primary School</a:t>
            </a:r>
          </a:p>
          <a:p>
            <a:pPr algn="ctr">
              <a:spcBef>
                <a:spcPct val="50000"/>
              </a:spcBef>
            </a:pPr>
            <a:r>
              <a:rPr lang="en-GB" sz="2800" b="1" dirty="0">
                <a:latin typeface="Sassoon Infant Std" panose="020B0503020103030203" pitchFamily="34" charset="0"/>
              </a:rPr>
              <a:t>Open Day</a:t>
            </a:r>
          </a:p>
          <a:p>
            <a:pPr algn="ctr">
              <a:spcBef>
                <a:spcPct val="50000"/>
              </a:spcBef>
            </a:pPr>
            <a:r>
              <a:rPr lang="en-GB" sz="2800" b="1" dirty="0">
                <a:latin typeface="Sassoon Infant Std" panose="020B0503020103030203" pitchFamily="34" charset="0"/>
              </a:rPr>
              <a:t>for Reception places in</a:t>
            </a:r>
          </a:p>
          <a:p>
            <a:pPr algn="ctr">
              <a:spcBef>
                <a:spcPct val="50000"/>
              </a:spcBef>
            </a:pPr>
            <a:r>
              <a:rPr lang="en-GB" sz="2800" b="1" dirty="0">
                <a:latin typeface="Sassoon Infant Std" panose="020B0503020103030203" pitchFamily="34" charset="0"/>
              </a:rPr>
              <a:t>September 2027</a:t>
            </a:r>
          </a:p>
          <a:p>
            <a:pPr algn="ctr">
              <a:spcBef>
                <a:spcPct val="50000"/>
              </a:spcBef>
            </a:pPr>
            <a:endParaRPr lang="en-GB" sz="2800" b="1" dirty="0">
              <a:latin typeface="Sassoon Infant Std" panose="020B0503020103030203" pitchFamily="34" charset="0"/>
            </a:endParaRPr>
          </a:p>
          <a:p>
            <a:pPr algn="ctr">
              <a:spcBef>
                <a:spcPct val="50000"/>
              </a:spcBef>
            </a:pPr>
            <a:r>
              <a:rPr lang="en-GB" sz="2800" b="1" dirty="0">
                <a:latin typeface="Sassoon Infant Std" panose="020B0503020103030203" pitchFamily="34" charset="0"/>
              </a:rPr>
              <a:t>Mrs Kate Kelly</a:t>
            </a:r>
          </a:p>
          <a:p>
            <a:pPr algn="ctr">
              <a:spcBef>
                <a:spcPct val="50000"/>
              </a:spcBef>
            </a:pPr>
            <a:r>
              <a:rPr lang="en-GB" sz="2800" b="1" dirty="0">
                <a:latin typeface="Sassoon Infant Std" panose="020B0503020103030203" pitchFamily="34" charset="0"/>
              </a:rPr>
              <a:t>Deputy Headteacher</a:t>
            </a:r>
          </a:p>
        </p:txBody>
      </p:sp>
      <p:pic>
        <p:nvPicPr>
          <p:cNvPr id="2" name="Picture 1"/>
          <p:cNvPicPr>
            <a:picLocks noChangeAspect="1"/>
          </p:cNvPicPr>
          <p:nvPr/>
        </p:nvPicPr>
        <p:blipFill>
          <a:blip r:embed="rId2"/>
          <a:stretch>
            <a:fillRect/>
          </a:stretch>
        </p:blipFill>
        <p:spPr>
          <a:xfrm>
            <a:off x="4100068" y="5666503"/>
            <a:ext cx="1054699" cy="99869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14337" name="AutoShape 22"/>
          <p:cNvSpPr>
            <a:spLocks noChangeAspect="1" noChangeArrowheads="1"/>
          </p:cNvSpPr>
          <p:nvPr/>
        </p:nvSpPr>
        <p:spPr bwMode="auto">
          <a:xfrm>
            <a:off x="392113" y="422275"/>
            <a:ext cx="8751887" cy="5911850"/>
          </a:xfrm>
          <a:prstGeom prst="rect">
            <a:avLst/>
          </a:prstGeom>
          <a:noFill/>
          <a:ln w="9525">
            <a:noFill/>
            <a:miter lim="800000"/>
            <a:headEnd/>
            <a:tailEnd/>
          </a:ln>
        </p:spPr>
        <p:txBody>
          <a:bodyPr/>
          <a:lstStyle/>
          <a:p>
            <a:pPr algn="ctr"/>
            <a:endParaRPr lang="en-GB"/>
          </a:p>
        </p:txBody>
      </p:sp>
      <p:pic>
        <p:nvPicPr>
          <p:cNvPr id="3" name="Picture 2">
            <a:extLst>
              <a:ext uri="{FF2B5EF4-FFF2-40B4-BE49-F238E27FC236}">
                <a16:creationId xmlns:a16="http://schemas.microsoft.com/office/drawing/2014/main" id="{C919B79E-E82A-F627-D9D9-2B48E2EF4C47}"/>
              </a:ext>
            </a:extLst>
          </p:cNvPr>
          <p:cNvPicPr>
            <a:picLocks noChangeAspect="1"/>
          </p:cNvPicPr>
          <p:nvPr/>
        </p:nvPicPr>
        <p:blipFill>
          <a:blip r:embed="rId2"/>
          <a:stretch>
            <a:fillRect/>
          </a:stretch>
        </p:blipFill>
        <p:spPr>
          <a:xfrm>
            <a:off x="382425" y="422708"/>
            <a:ext cx="4045385" cy="2689946"/>
          </a:xfrm>
          <a:prstGeom prst="rect">
            <a:avLst/>
          </a:prstGeom>
        </p:spPr>
      </p:pic>
      <p:pic>
        <p:nvPicPr>
          <p:cNvPr id="5" name="Picture 4">
            <a:extLst>
              <a:ext uri="{FF2B5EF4-FFF2-40B4-BE49-F238E27FC236}">
                <a16:creationId xmlns:a16="http://schemas.microsoft.com/office/drawing/2014/main" id="{228E3F2D-3BED-68BA-9DC2-706823C6C592}"/>
              </a:ext>
            </a:extLst>
          </p:cNvPr>
          <p:cNvPicPr>
            <a:picLocks noChangeAspect="1"/>
          </p:cNvPicPr>
          <p:nvPr/>
        </p:nvPicPr>
        <p:blipFill>
          <a:blip r:embed="rId3"/>
          <a:stretch>
            <a:fillRect/>
          </a:stretch>
        </p:blipFill>
        <p:spPr>
          <a:xfrm rot="343786">
            <a:off x="4808645" y="265705"/>
            <a:ext cx="4117183" cy="2743013"/>
          </a:xfrm>
          <a:prstGeom prst="rect">
            <a:avLst/>
          </a:prstGeom>
        </p:spPr>
      </p:pic>
      <p:pic>
        <p:nvPicPr>
          <p:cNvPr id="7" name="Picture 6">
            <a:extLst>
              <a:ext uri="{FF2B5EF4-FFF2-40B4-BE49-F238E27FC236}">
                <a16:creationId xmlns:a16="http://schemas.microsoft.com/office/drawing/2014/main" id="{A122D734-F5BC-EE1A-EE9A-0559BCF486F5}"/>
              </a:ext>
            </a:extLst>
          </p:cNvPr>
          <p:cNvPicPr>
            <a:picLocks noChangeAspect="1"/>
          </p:cNvPicPr>
          <p:nvPr/>
        </p:nvPicPr>
        <p:blipFill>
          <a:blip r:embed="rId4"/>
          <a:stretch>
            <a:fillRect/>
          </a:stretch>
        </p:blipFill>
        <p:spPr>
          <a:xfrm rot="21372632">
            <a:off x="191369" y="3517468"/>
            <a:ext cx="4309191" cy="2863491"/>
          </a:xfrm>
          <a:prstGeom prst="rect">
            <a:avLst/>
          </a:prstGeom>
        </p:spPr>
      </p:pic>
      <p:pic>
        <p:nvPicPr>
          <p:cNvPr id="9" name="Picture 8">
            <a:extLst>
              <a:ext uri="{FF2B5EF4-FFF2-40B4-BE49-F238E27FC236}">
                <a16:creationId xmlns:a16="http://schemas.microsoft.com/office/drawing/2014/main" id="{279EB778-B22A-570E-62F1-23506942CC3D}"/>
              </a:ext>
            </a:extLst>
          </p:cNvPr>
          <p:cNvPicPr>
            <a:picLocks noChangeAspect="1"/>
          </p:cNvPicPr>
          <p:nvPr/>
        </p:nvPicPr>
        <p:blipFill>
          <a:blip r:embed="rId5"/>
          <a:stretch>
            <a:fillRect/>
          </a:stretch>
        </p:blipFill>
        <p:spPr>
          <a:xfrm>
            <a:off x="4313612" y="3497081"/>
            <a:ext cx="4728933" cy="314035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15361" name="AutoShape 22"/>
          <p:cNvSpPr>
            <a:spLocks noChangeAspect="1" noChangeArrowheads="1"/>
          </p:cNvSpPr>
          <p:nvPr/>
        </p:nvSpPr>
        <p:spPr bwMode="auto">
          <a:xfrm>
            <a:off x="392113" y="422275"/>
            <a:ext cx="8751887" cy="5911850"/>
          </a:xfrm>
          <a:prstGeom prst="rect">
            <a:avLst/>
          </a:prstGeom>
          <a:noFill/>
          <a:ln w="9525">
            <a:noFill/>
            <a:miter lim="800000"/>
            <a:headEnd/>
            <a:tailEnd/>
          </a:ln>
        </p:spPr>
        <p:txBody>
          <a:bodyPr/>
          <a:lstStyle/>
          <a:p>
            <a:pPr algn="ctr"/>
            <a:endParaRPr lang="en-GB"/>
          </a:p>
        </p:txBody>
      </p:sp>
      <p:pic>
        <p:nvPicPr>
          <p:cNvPr id="3" name="Picture 2">
            <a:extLst>
              <a:ext uri="{FF2B5EF4-FFF2-40B4-BE49-F238E27FC236}">
                <a16:creationId xmlns:a16="http://schemas.microsoft.com/office/drawing/2014/main" id="{8FD802B5-FCB2-56BB-79ED-D62CDE172FDF}"/>
              </a:ext>
            </a:extLst>
          </p:cNvPr>
          <p:cNvPicPr>
            <a:picLocks noChangeAspect="1"/>
          </p:cNvPicPr>
          <p:nvPr/>
        </p:nvPicPr>
        <p:blipFill>
          <a:blip r:embed="rId2"/>
          <a:stretch>
            <a:fillRect/>
          </a:stretch>
        </p:blipFill>
        <p:spPr>
          <a:xfrm rot="361933">
            <a:off x="292918" y="3545582"/>
            <a:ext cx="4279082" cy="2843519"/>
          </a:xfrm>
          <a:prstGeom prst="rect">
            <a:avLst/>
          </a:prstGeom>
        </p:spPr>
      </p:pic>
      <p:pic>
        <p:nvPicPr>
          <p:cNvPr id="5" name="Picture 4">
            <a:extLst>
              <a:ext uri="{FF2B5EF4-FFF2-40B4-BE49-F238E27FC236}">
                <a16:creationId xmlns:a16="http://schemas.microsoft.com/office/drawing/2014/main" id="{A0790AA1-393E-6367-FD7D-00417DE11420}"/>
              </a:ext>
            </a:extLst>
          </p:cNvPr>
          <p:cNvPicPr>
            <a:picLocks noChangeAspect="1"/>
          </p:cNvPicPr>
          <p:nvPr/>
        </p:nvPicPr>
        <p:blipFill>
          <a:blip r:embed="rId3"/>
          <a:stretch>
            <a:fillRect/>
          </a:stretch>
        </p:blipFill>
        <p:spPr>
          <a:xfrm rot="21235696">
            <a:off x="4539306" y="3764214"/>
            <a:ext cx="4284755" cy="2843519"/>
          </a:xfrm>
          <a:prstGeom prst="rect">
            <a:avLst/>
          </a:prstGeom>
        </p:spPr>
      </p:pic>
      <p:pic>
        <p:nvPicPr>
          <p:cNvPr id="7" name="Picture 6">
            <a:extLst>
              <a:ext uri="{FF2B5EF4-FFF2-40B4-BE49-F238E27FC236}">
                <a16:creationId xmlns:a16="http://schemas.microsoft.com/office/drawing/2014/main" id="{BD87D740-AFB8-2585-7B40-947F17D86F44}"/>
              </a:ext>
            </a:extLst>
          </p:cNvPr>
          <p:cNvPicPr>
            <a:picLocks noChangeAspect="1"/>
          </p:cNvPicPr>
          <p:nvPr/>
        </p:nvPicPr>
        <p:blipFill>
          <a:blip r:embed="rId4"/>
          <a:stretch>
            <a:fillRect/>
          </a:stretch>
        </p:blipFill>
        <p:spPr>
          <a:xfrm rot="21363989">
            <a:off x="395216" y="163213"/>
            <a:ext cx="4671397" cy="3142911"/>
          </a:xfrm>
          <a:prstGeom prst="rect">
            <a:avLst/>
          </a:prstGeom>
        </p:spPr>
      </p:pic>
      <p:pic>
        <p:nvPicPr>
          <p:cNvPr id="9" name="Picture 8">
            <a:extLst>
              <a:ext uri="{FF2B5EF4-FFF2-40B4-BE49-F238E27FC236}">
                <a16:creationId xmlns:a16="http://schemas.microsoft.com/office/drawing/2014/main" id="{43B96CE9-2E22-6BCE-B98A-BE7BA9991468}"/>
              </a:ext>
            </a:extLst>
          </p:cNvPr>
          <p:cNvPicPr>
            <a:picLocks noChangeAspect="1"/>
          </p:cNvPicPr>
          <p:nvPr/>
        </p:nvPicPr>
        <p:blipFill>
          <a:blip r:embed="rId5"/>
          <a:stretch>
            <a:fillRect/>
          </a:stretch>
        </p:blipFill>
        <p:spPr>
          <a:xfrm rot="366546">
            <a:off x="4665418" y="248058"/>
            <a:ext cx="4302024" cy="2843519"/>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34793"/>
            <a:ext cx="7848872" cy="1429352"/>
          </a:xfrm>
          <a:solidFill>
            <a:schemeClr val="accent6">
              <a:lumMod val="60000"/>
              <a:lumOff val="40000"/>
            </a:schemeClr>
          </a:solidFill>
        </p:spPr>
        <p:txBody>
          <a:bodyPr/>
          <a:lstStyle/>
          <a:p>
            <a:pPr eaLnBrk="1" fontAlgn="auto" hangingPunct="1">
              <a:spcAft>
                <a:spcPts val="0"/>
              </a:spcAft>
              <a:defRPr/>
            </a:pPr>
            <a:r>
              <a:rPr lang="en-GB" dirty="0">
                <a:solidFill>
                  <a:schemeClr val="tx1"/>
                </a:solidFill>
              </a:rPr>
              <a:t>            </a:t>
            </a:r>
            <a:r>
              <a:rPr lang="en-GB" sz="4400" dirty="0">
                <a:solidFill>
                  <a:schemeClr val="tx1"/>
                </a:solidFill>
                <a:latin typeface="Sassoon Infant Std" panose="020B0503020103030203" pitchFamily="34" charset="0"/>
              </a:rPr>
              <a:t>The Wylde Green Way</a:t>
            </a:r>
            <a:endParaRPr lang="en-GB" sz="4400" dirty="0">
              <a:latin typeface="Sassoon Infant Std" panose="020B0503020103030203" pitchFamily="34" charset="0"/>
            </a:endParaRPr>
          </a:p>
        </p:txBody>
      </p:sp>
      <p:sp>
        <p:nvSpPr>
          <p:cNvPr id="3" name="Text Placeholder 2"/>
          <p:cNvSpPr>
            <a:spLocks noGrp="1"/>
          </p:cNvSpPr>
          <p:nvPr>
            <p:ph type="body" idx="1"/>
          </p:nvPr>
        </p:nvSpPr>
        <p:spPr>
          <a:xfrm>
            <a:off x="629842" y="1560945"/>
            <a:ext cx="3868340" cy="944130"/>
          </a:xfrm>
        </p:spPr>
        <p:txBody>
          <a:bodyPr>
            <a:normAutofit/>
          </a:bodyPr>
          <a:lstStyle/>
          <a:p>
            <a:pPr algn="ctr" eaLnBrk="1" fontAlgn="auto" hangingPunct="1">
              <a:spcAft>
                <a:spcPts val="0"/>
              </a:spcAft>
              <a:buClr>
                <a:schemeClr val="tx1">
                  <a:shade val="95000"/>
                </a:schemeClr>
              </a:buClr>
              <a:buFont typeface="Wingdings 2"/>
              <a:buNone/>
              <a:defRPr/>
            </a:pPr>
            <a:r>
              <a:rPr lang="en-GB" sz="2400" b="1" dirty="0">
                <a:latin typeface="Sassoon Infant Std" panose="020B0503020103030203" pitchFamily="34" charset="0"/>
              </a:rPr>
              <a:t>Wylde Green Vision</a:t>
            </a:r>
          </a:p>
        </p:txBody>
      </p:sp>
      <p:sp>
        <p:nvSpPr>
          <p:cNvPr id="4" name="Content Placeholder 3"/>
          <p:cNvSpPr>
            <a:spLocks noGrp="1"/>
          </p:cNvSpPr>
          <p:nvPr>
            <p:ph sz="half" idx="2"/>
          </p:nvPr>
        </p:nvSpPr>
        <p:spPr>
          <a:xfrm>
            <a:off x="629842" y="2505074"/>
            <a:ext cx="3868340" cy="4200526"/>
          </a:xfrm>
          <a:solidFill>
            <a:schemeClr val="accent6">
              <a:lumMod val="60000"/>
              <a:lumOff val="40000"/>
            </a:schemeClr>
          </a:solidFill>
        </p:spPr>
        <p:txBody>
          <a:bodyPr>
            <a:noAutofit/>
          </a:bodyPr>
          <a:lstStyle/>
          <a:p>
            <a:pPr marL="0" indent="0" algn="ctr" eaLnBrk="1" fontAlgn="auto" hangingPunct="1">
              <a:spcAft>
                <a:spcPts val="0"/>
              </a:spcAft>
              <a:buClr>
                <a:schemeClr val="tx1">
                  <a:shade val="95000"/>
                </a:schemeClr>
              </a:buClr>
              <a:buFont typeface="Wingdings 2"/>
              <a:buNone/>
              <a:defRPr/>
            </a:pPr>
            <a:r>
              <a:rPr lang="en-GB" sz="1800" dirty="0">
                <a:latin typeface="Sassoon Infant Std" panose="020B0503020103030203" pitchFamily="34" charset="0"/>
              </a:rPr>
              <a:t>At Wylde Green Primary School, we have a relentless drive for improvement and an unwavering commitment to providing high quality educational opportunities for children from Reception to Year 6. We believe that all children can achieve and we recognise that we provide the roots in their education so they can blossom on their lifelong journey of learning.</a:t>
            </a:r>
          </a:p>
          <a:p>
            <a:pPr marL="0" indent="0" algn="ctr" eaLnBrk="1" fontAlgn="auto" hangingPunct="1">
              <a:spcAft>
                <a:spcPts val="0"/>
              </a:spcAft>
              <a:buClr>
                <a:schemeClr val="tx1">
                  <a:shade val="95000"/>
                </a:schemeClr>
              </a:buClr>
              <a:buFont typeface="Wingdings 2"/>
              <a:buNone/>
              <a:defRPr/>
            </a:pPr>
            <a:r>
              <a:rPr lang="en-GB" sz="1800" dirty="0">
                <a:latin typeface="Sassoon Infant Std" panose="020B0503020103030203" pitchFamily="34" charset="0"/>
              </a:rPr>
              <a:t>We aim to do this by providing a supportive and caring environment, rooted in high-quality teaching and learning, grounded by impeccable conduct.</a:t>
            </a:r>
          </a:p>
          <a:p>
            <a:pPr marL="548640" indent="-411480" algn="ctr" eaLnBrk="1" fontAlgn="auto" hangingPunct="1">
              <a:spcAft>
                <a:spcPts val="0"/>
              </a:spcAft>
              <a:buClr>
                <a:schemeClr val="tx1">
                  <a:shade val="95000"/>
                </a:schemeClr>
              </a:buClr>
              <a:buFont typeface="Wingdings 2"/>
              <a:buChar char=""/>
              <a:defRPr/>
            </a:pPr>
            <a:endParaRPr lang="en-GB" sz="1800" dirty="0">
              <a:latin typeface="Sassoon Infant Std" panose="020B0503020103030203" pitchFamily="34" charset="0"/>
            </a:endParaRPr>
          </a:p>
        </p:txBody>
      </p:sp>
      <p:sp>
        <p:nvSpPr>
          <p:cNvPr id="5" name="Text Placeholder 4"/>
          <p:cNvSpPr>
            <a:spLocks noGrp="1"/>
          </p:cNvSpPr>
          <p:nvPr>
            <p:ph type="body" sz="quarter" idx="3"/>
          </p:nvPr>
        </p:nvSpPr>
        <p:spPr/>
        <p:txBody>
          <a:bodyPr>
            <a:normAutofit/>
          </a:bodyPr>
          <a:lstStyle/>
          <a:p>
            <a:pPr algn="ctr" eaLnBrk="1" fontAlgn="auto" hangingPunct="1">
              <a:spcAft>
                <a:spcPts val="0"/>
              </a:spcAft>
              <a:buClr>
                <a:schemeClr val="tx1">
                  <a:shade val="95000"/>
                </a:schemeClr>
              </a:buClr>
              <a:buFont typeface="Wingdings 2"/>
              <a:buNone/>
              <a:defRPr/>
            </a:pPr>
            <a:r>
              <a:rPr lang="en-GB" sz="2400" b="1" dirty="0">
                <a:latin typeface="Sassoon Infant Std" panose="020B0503020103030203" pitchFamily="34" charset="0"/>
              </a:rPr>
              <a:t>Wylde Green Values</a:t>
            </a:r>
          </a:p>
        </p:txBody>
      </p:sp>
      <p:sp>
        <p:nvSpPr>
          <p:cNvPr id="6" name="Content Placeholder 5"/>
          <p:cNvSpPr>
            <a:spLocks noGrp="1"/>
          </p:cNvSpPr>
          <p:nvPr>
            <p:ph sz="quarter" idx="4"/>
          </p:nvPr>
        </p:nvSpPr>
        <p:spPr>
          <a:xfrm>
            <a:off x="4629150" y="2505074"/>
            <a:ext cx="3887391" cy="4200525"/>
          </a:xfrm>
          <a:solidFill>
            <a:schemeClr val="accent6">
              <a:lumMod val="60000"/>
              <a:lumOff val="40000"/>
            </a:schemeClr>
          </a:solidFill>
        </p:spPr>
        <p:txBody>
          <a:bodyPr>
            <a:normAutofit/>
          </a:bodyPr>
          <a:lstStyle/>
          <a:p>
            <a:pPr marL="137160" indent="0" eaLnBrk="1" fontAlgn="auto" hangingPunct="1">
              <a:spcAft>
                <a:spcPts val="0"/>
              </a:spcAft>
              <a:buClr>
                <a:schemeClr val="tx1">
                  <a:shade val="95000"/>
                </a:schemeClr>
              </a:buClr>
              <a:buFont typeface="Wingdings 2"/>
              <a:buNone/>
              <a:defRPr/>
            </a:pPr>
            <a:endParaRPr lang="en-GB" dirty="0">
              <a:latin typeface="Sassoon Infant Std" panose="020B0503020103030203" pitchFamily="34" charset="0"/>
            </a:endParaRPr>
          </a:p>
          <a:p>
            <a:pPr marL="137160" indent="0" eaLnBrk="1" fontAlgn="auto" hangingPunct="1">
              <a:spcAft>
                <a:spcPts val="0"/>
              </a:spcAft>
              <a:buClr>
                <a:schemeClr val="tx1">
                  <a:shade val="95000"/>
                </a:schemeClr>
              </a:buClr>
              <a:buFont typeface="Wingdings 2"/>
              <a:buNone/>
              <a:defRPr/>
            </a:pPr>
            <a:endParaRPr lang="en-GB" dirty="0">
              <a:latin typeface="Sassoon Infant Std" panose="020B0503020103030203" pitchFamily="34" charset="0"/>
            </a:endParaRPr>
          </a:p>
          <a:p>
            <a:pPr marL="548640" indent="-411480" eaLnBrk="1" fontAlgn="auto" hangingPunct="1">
              <a:spcAft>
                <a:spcPts val="0"/>
              </a:spcAft>
              <a:buClr>
                <a:schemeClr val="tx1">
                  <a:shade val="95000"/>
                </a:schemeClr>
              </a:buClr>
              <a:defRPr/>
            </a:pPr>
            <a:r>
              <a:rPr lang="en-GB" sz="2400" dirty="0">
                <a:latin typeface="Sassoon Infant Std" panose="020B0503020103030203" pitchFamily="34" charset="0"/>
              </a:rPr>
              <a:t>Have </a:t>
            </a:r>
            <a:r>
              <a:rPr lang="en-GB" sz="2400" b="1" u="sng" dirty="0">
                <a:latin typeface="Sassoon Infant Std" panose="020B0503020103030203" pitchFamily="34" charset="0"/>
              </a:rPr>
              <a:t>B</a:t>
            </a:r>
            <a:r>
              <a:rPr lang="en-GB" sz="2400" dirty="0">
                <a:latin typeface="Sassoon Infant Std" panose="020B0503020103030203" pitchFamily="34" charset="0"/>
              </a:rPr>
              <a:t>elief in ourselves</a:t>
            </a:r>
          </a:p>
          <a:p>
            <a:pPr marL="548640" indent="-411480" eaLnBrk="1" fontAlgn="auto" hangingPunct="1">
              <a:spcAft>
                <a:spcPts val="0"/>
              </a:spcAft>
              <a:buClr>
                <a:schemeClr val="tx1">
                  <a:shade val="95000"/>
                </a:schemeClr>
              </a:buClr>
              <a:defRPr/>
            </a:pPr>
            <a:r>
              <a:rPr lang="en-GB" sz="2400" dirty="0">
                <a:latin typeface="Sassoon Infant Std" panose="020B0503020103030203" pitchFamily="34" charset="0"/>
              </a:rPr>
              <a:t>Be </a:t>
            </a:r>
            <a:r>
              <a:rPr lang="en-GB" sz="2400" b="1" u="sng" dirty="0">
                <a:latin typeface="Sassoon Infant Std" panose="020B0503020103030203" pitchFamily="34" charset="0"/>
              </a:rPr>
              <a:t>R</a:t>
            </a:r>
            <a:r>
              <a:rPr lang="en-GB" sz="2400" dirty="0">
                <a:latin typeface="Sassoon Infant Std" panose="020B0503020103030203" pitchFamily="34" charset="0"/>
              </a:rPr>
              <a:t>esilient</a:t>
            </a:r>
          </a:p>
          <a:p>
            <a:pPr marL="548640" indent="-411480" eaLnBrk="1" fontAlgn="auto" hangingPunct="1">
              <a:spcAft>
                <a:spcPts val="0"/>
              </a:spcAft>
              <a:buClr>
                <a:schemeClr val="tx1">
                  <a:shade val="95000"/>
                </a:schemeClr>
              </a:buClr>
              <a:defRPr/>
            </a:pPr>
            <a:r>
              <a:rPr lang="en-GB" sz="2400" b="1" u="sng" dirty="0">
                <a:latin typeface="Sassoon Infant Std" panose="020B0503020103030203" pitchFamily="34" charset="0"/>
              </a:rPr>
              <a:t>A</a:t>
            </a:r>
            <a:r>
              <a:rPr lang="en-GB" sz="2400" dirty="0">
                <a:latin typeface="Sassoon Infant Std" panose="020B0503020103030203" pitchFamily="34" charset="0"/>
              </a:rPr>
              <a:t>chieve our best </a:t>
            </a:r>
          </a:p>
          <a:p>
            <a:pPr marL="548640" indent="-411480" eaLnBrk="1" fontAlgn="auto" hangingPunct="1">
              <a:spcAft>
                <a:spcPts val="0"/>
              </a:spcAft>
              <a:buClr>
                <a:schemeClr val="tx1">
                  <a:shade val="95000"/>
                </a:schemeClr>
              </a:buClr>
              <a:defRPr/>
            </a:pPr>
            <a:r>
              <a:rPr lang="en-GB" sz="2400" dirty="0">
                <a:latin typeface="Sassoon Infant Std" panose="020B0503020103030203" pitchFamily="34" charset="0"/>
              </a:rPr>
              <a:t>Be </a:t>
            </a:r>
            <a:r>
              <a:rPr lang="en-GB" sz="2400" b="1" u="sng" dirty="0">
                <a:latin typeface="Sassoon Infant Std" panose="020B0503020103030203" pitchFamily="34" charset="0"/>
              </a:rPr>
              <a:t>N</a:t>
            </a:r>
            <a:r>
              <a:rPr lang="en-GB" sz="2400" dirty="0">
                <a:latin typeface="Sassoon Infant Std" panose="020B0503020103030203" pitchFamily="34" charset="0"/>
              </a:rPr>
              <a:t>ice to each other</a:t>
            </a:r>
          </a:p>
          <a:p>
            <a:pPr marL="548640" indent="-411480" eaLnBrk="1" fontAlgn="auto" hangingPunct="1">
              <a:spcAft>
                <a:spcPts val="0"/>
              </a:spcAft>
              <a:buClr>
                <a:schemeClr val="tx1">
                  <a:shade val="95000"/>
                </a:schemeClr>
              </a:buClr>
              <a:defRPr/>
            </a:pPr>
            <a:r>
              <a:rPr lang="en-GB" sz="2400" b="1" u="sng" dirty="0">
                <a:latin typeface="Sassoon Infant Std" panose="020B0503020103030203" pitchFamily="34" charset="0"/>
              </a:rPr>
              <a:t>C</a:t>
            </a:r>
            <a:r>
              <a:rPr lang="en-GB" sz="2400" dirty="0">
                <a:latin typeface="Sassoon Infant Std" panose="020B0503020103030203" pitchFamily="34" charset="0"/>
              </a:rPr>
              <a:t>hallenge ourselves</a:t>
            </a:r>
          </a:p>
          <a:p>
            <a:pPr marL="548640" indent="-411480" eaLnBrk="1" fontAlgn="auto" hangingPunct="1">
              <a:spcAft>
                <a:spcPts val="0"/>
              </a:spcAft>
              <a:buClr>
                <a:schemeClr val="tx1">
                  <a:shade val="95000"/>
                </a:schemeClr>
              </a:buClr>
              <a:defRPr/>
            </a:pPr>
            <a:r>
              <a:rPr lang="en-GB" sz="2400" dirty="0">
                <a:latin typeface="Sassoon Infant Std" panose="020B0503020103030203" pitchFamily="34" charset="0"/>
              </a:rPr>
              <a:t>Be </a:t>
            </a:r>
            <a:r>
              <a:rPr lang="en-GB" sz="2400" b="1" u="sng" dirty="0">
                <a:latin typeface="Sassoon Infant Std" panose="020B0503020103030203" pitchFamily="34" charset="0"/>
              </a:rPr>
              <a:t>H</a:t>
            </a:r>
            <a:r>
              <a:rPr lang="en-GB" sz="2400" dirty="0">
                <a:latin typeface="Sassoon Infant Std" panose="020B0503020103030203" pitchFamily="34" charset="0"/>
              </a:rPr>
              <a:t>appy</a:t>
            </a:r>
          </a:p>
          <a:p>
            <a:pPr marL="548640" indent="-411480" eaLnBrk="1" fontAlgn="auto" hangingPunct="1">
              <a:spcAft>
                <a:spcPts val="0"/>
              </a:spcAft>
              <a:buClr>
                <a:schemeClr val="tx1">
                  <a:shade val="95000"/>
                </a:schemeClr>
              </a:buClr>
              <a:buFont typeface="Wingdings 2"/>
              <a:buChar char=""/>
              <a:defRPr/>
            </a:pPr>
            <a:endParaRPr lang="en-GB" sz="2400" dirty="0"/>
          </a:p>
        </p:txBody>
      </p:sp>
      <p:pic>
        <p:nvPicPr>
          <p:cNvPr id="16391" name="Picture 3" descr="Logo"/>
          <p:cNvPicPr>
            <a:picLocks noChangeAspect="1" noChangeArrowheads="1"/>
          </p:cNvPicPr>
          <p:nvPr/>
        </p:nvPicPr>
        <p:blipFill>
          <a:blip r:embed="rId2"/>
          <a:srcRect/>
          <a:stretch>
            <a:fillRect/>
          </a:stretch>
        </p:blipFill>
        <p:spPr bwMode="auto">
          <a:xfrm>
            <a:off x="7194623" y="544643"/>
            <a:ext cx="1053449" cy="1016301"/>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par>
                                <p:cTn id="15" presetID="21" presetClass="entr" presetSubtype="1" fill="hold" nodeType="with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heel(1)">
                                      <p:cBhvr>
                                        <p:cTn id="17" dur="2000"/>
                                        <p:tgtEl>
                                          <p:spTgt spid="6">
                                            <p:txEl>
                                              <p:pRg st="2" end="2"/>
                                            </p:txEl>
                                          </p:spTgt>
                                        </p:tgtEl>
                                      </p:cBhvr>
                                    </p:animEffect>
                                  </p:childTnLst>
                                </p:cTn>
                              </p:par>
                              <p:par>
                                <p:cTn id="18" presetID="21" presetClass="entr" presetSubtype="1" fill="hold" nodeType="withEffect">
                                  <p:stCondLst>
                                    <p:cond delay="0"/>
                                  </p:stCondLst>
                                  <p:childTnLst>
                                    <p:set>
                                      <p:cBhvr>
                                        <p:cTn id="19" dur="1" fill="hold">
                                          <p:stCondLst>
                                            <p:cond delay="0"/>
                                          </p:stCondLst>
                                        </p:cTn>
                                        <p:tgtEl>
                                          <p:spTgt spid="6">
                                            <p:txEl>
                                              <p:pRg st="3" end="3"/>
                                            </p:txEl>
                                          </p:spTgt>
                                        </p:tgtEl>
                                        <p:attrNameLst>
                                          <p:attrName>style.visibility</p:attrName>
                                        </p:attrNameLst>
                                      </p:cBhvr>
                                      <p:to>
                                        <p:strVal val="visible"/>
                                      </p:to>
                                    </p:set>
                                    <p:animEffect transition="in" filter="wheel(1)">
                                      <p:cBhvr>
                                        <p:cTn id="20" dur="2000"/>
                                        <p:tgtEl>
                                          <p:spTgt spid="6">
                                            <p:txEl>
                                              <p:pRg st="3" end="3"/>
                                            </p:txEl>
                                          </p:spTgt>
                                        </p:tgtEl>
                                      </p:cBhvr>
                                    </p:animEffect>
                                  </p:childTnLst>
                                </p:cTn>
                              </p:par>
                              <p:par>
                                <p:cTn id="21" presetID="21" presetClass="entr" presetSubtype="1" fill="hold" nodeType="with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animEffect transition="in" filter="wheel(1)">
                                      <p:cBhvr>
                                        <p:cTn id="23" dur="2000"/>
                                        <p:tgtEl>
                                          <p:spTgt spid="6">
                                            <p:txEl>
                                              <p:pRg st="4" end="4"/>
                                            </p:txEl>
                                          </p:spTgt>
                                        </p:tgtEl>
                                      </p:cBhvr>
                                    </p:animEffect>
                                  </p:childTnLst>
                                </p:cTn>
                              </p:par>
                              <p:par>
                                <p:cTn id="24" presetID="21" presetClass="entr" presetSubtype="1" fill="hold" nodeType="withEffect">
                                  <p:stCondLst>
                                    <p:cond delay="0"/>
                                  </p:stCondLst>
                                  <p:childTnLst>
                                    <p:set>
                                      <p:cBhvr>
                                        <p:cTn id="25" dur="1" fill="hold">
                                          <p:stCondLst>
                                            <p:cond delay="0"/>
                                          </p:stCondLst>
                                        </p:cTn>
                                        <p:tgtEl>
                                          <p:spTgt spid="6">
                                            <p:txEl>
                                              <p:pRg st="5" end="5"/>
                                            </p:txEl>
                                          </p:spTgt>
                                        </p:tgtEl>
                                        <p:attrNameLst>
                                          <p:attrName>style.visibility</p:attrName>
                                        </p:attrNameLst>
                                      </p:cBhvr>
                                      <p:to>
                                        <p:strVal val="visible"/>
                                      </p:to>
                                    </p:set>
                                    <p:animEffect transition="in" filter="wheel(1)">
                                      <p:cBhvr>
                                        <p:cTn id="26" dur="2000"/>
                                        <p:tgtEl>
                                          <p:spTgt spid="6">
                                            <p:txEl>
                                              <p:pRg st="5" end="5"/>
                                            </p:txEl>
                                          </p:spTgt>
                                        </p:tgtEl>
                                      </p:cBhvr>
                                    </p:animEffect>
                                  </p:childTnLst>
                                </p:cTn>
                              </p:par>
                              <p:par>
                                <p:cTn id="27" presetID="21" presetClass="entr" presetSubtype="1" fill="hold" nodeType="withEffect">
                                  <p:stCondLst>
                                    <p:cond delay="0"/>
                                  </p:stCondLst>
                                  <p:childTnLst>
                                    <p:set>
                                      <p:cBhvr>
                                        <p:cTn id="28" dur="1" fill="hold">
                                          <p:stCondLst>
                                            <p:cond delay="0"/>
                                          </p:stCondLst>
                                        </p:cTn>
                                        <p:tgtEl>
                                          <p:spTgt spid="6">
                                            <p:txEl>
                                              <p:pRg st="6" end="6"/>
                                            </p:txEl>
                                          </p:spTgt>
                                        </p:tgtEl>
                                        <p:attrNameLst>
                                          <p:attrName>style.visibility</p:attrName>
                                        </p:attrNameLst>
                                      </p:cBhvr>
                                      <p:to>
                                        <p:strVal val="visible"/>
                                      </p:to>
                                    </p:set>
                                    <p:animEffect transition="in" filter="wheel(1)">
                                      <p:cBhvr>
                                        <p:cTn id="29" dur="2000"/>
                                        <p:tgtEl>
                                          <p:spTgt spid="6">
                                            <p:txEl>
                                              <p:pRg st="6" end="6"/>
                                            </p:txEl>
                                          </p:spTgt>
                                        </p:tgtEl>
                                      </p:cBhvr>
                                    </p:animEffect>
                                  </p:childTnLst>
                                </p:cTn>
                              </p:par>
                              <p:par>
                                <p:cTn id="30" presetID="21" presetClass="entr" presetSubtype="1" fill="hold" nodeType="withEffect">
                                  <p:stCondLst>
                                    <p:cond delay="0"/>
                                  </p:stCondLst>
                                  <p:childTnLst>
                                    <p:set>
                                      <p:cBhvr>
                                        <p:cTn id="31" dur="1" fill="hold">
                                          <p:stCondLst>
                                            <p:cond delay="0"/>
                                          </p:stCondLst>
                                        </p:cTn>
                                        <p:tgtEl>
                                          <p:spTgt spid="6">
                                            <p:txEl>
                                              <p:pRg st="7" end="7"/>
                                            </p:txEl>
                                          </p:spTgt>
                                        </p:tgtEl>
                                        <p:attrNameLst>
                                          <p:attrName>style.visibility</p:attrName>
                                        </p:attrNameLst>
                                      </p:cBhvr>
                                      <p:to>
                                        <p:strVal val="visible"/>
                                      </p:to>
                                    </p:set>
                                    <p:animEffect transition="in" filter="wheel(1)">
                                      <p:cBhvr>
                                        <p:cTn id="32" dur="20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5341"/>
            <a:ext cx="8363272" cy="1143000"/>
          </a:xfrm>
          <a:solidFill>
            <a:schemeClr val="accent6">
              <a:lumMod val="60000"/>
              <a:lumOff val="40000"/>
            </a:schemeClr>
          </a:solidFill>
        </p:spPr>
        <p:txBody>
          <a:bodyPr/>
          <a:lstStyle/>
          <a:p>
            <a:pPr eaLnBrk="1" fontAlgn="auto" hangingPunct="1">
              <a:spcAft>
                <a:spcPts val="0"/>
              </a:spcAft>
              <a:defRPr/>
            </a:pPr>
            <a:r>
              <a:rPr lang="en-GB" dirty="0">
                <a:solidFill>
                  <a:schemeClr val="tx1"/>
                </a:solidFill>
                <a:latin typeface="Comic Sans MS" pitchFamily="66" charset="0"/>
              </a:rPr>
              <a:t>           </a:t>
            </a:r>
            <a:r>
              <a:rPr lang="en-GB" sz="4000" dirty="0">
                <a:solidFill>
                  <a:schemeClr val="tx1"/>
                </a:solidFill>
                <a:latin typeface="Sassoon Infant Std" panose="020B0503020103030203" pitchFamily="34" charset="0"/>
              </a:rPr>
              <a:t>Our </a:t>
            </a:r>
            <a:r>
              <a:rPr lang="en-GB" sz="4000" dirty="0" err="1">
                <a:solidFill>
                  <a:schemeClr val="tx1"/>
                </a:solidFill>
                <a:latin typeface="Sassoon Infant Std" panose="020B0503020103030203" pitchFamily="34" charset="0"/>
              </a:rPr>
              <a:t>Wylde</a:t>
            </a:r>
            <a:r>
              <a:rPr lang="en-GB" sz="4000" dirty="0">
                <a:solidFill>
                  <a:schemeClr val="tx1"/>
                </a:solidFill>
                <a:latin typeface="Sassoon Infant Std" panose="020B0503020103030203" pitchFamily="34" charset="0"/>
              </a:rPr>
              <a:t> Green family… </a:t>
            </a:r>
          </a:p>
        </p:txBody>
      </p:sp>
      <p:sp>
        <p:nvSpPr>
          <p:cNvPr id="4" name="Content Placeholder 3"/>
          <p:cNvSpPr>
            <a:spLocks noGrp="1"/>
          </p:cNvSpPr>
          <p:nvPr>
            <p:ph sz="half" idx="2"/>
          </p:nvPr>
        </p:nvSpPr>
        <p:spPr>
          <a:xfrm>
            <a:off x="457200" y="1607127"/>
            <a:ext cx="4040188" cy="4990523"/>
          </a:xfrm>
          <a:solidFill>
            <a:schemeClr val="accent6">
              <a:lumMod val="60000"/>
              <a:lumOff val="40000"/>
            </a:schemeClr>
          </a:solidFill>
        </p:spPr>
        <p:txBody>
          <a:bodyPr>
            <a:normAutofit fontScale="92500" lnSpcReduction="20000"/>
          </a:bodyPr>
          <a:lstStyle/>
          <a:p>
            <a:pPr marL="0" indent="0" eaLnBrk="1" hangingPunct="1">
              <a:lnSpc>
                <a:spcPct val="80000"/>
              </a:lnSpc>
              <a:buNone/>
            </a:pPr>
            <a:endParaRPr lang="en-GB" sz="1200" dirty="0">
              <a:solidFill>
                <a:schemeClr val="bg1"/>
              </a:solidFill>
              <a:latin typeface="Comic Sans MS" pitchFamily="66" charset="0"/>
            </a:endParaRPr>
          </a:p>
          <a:p>
            <a:pPr eaLnBrk="1" hangingPunct="1">
              <a:lnSpc>
                <a:spcPct val="110000"/>
              </a:lnSpc>
              <a:spcBef>
                <a:spcPts val="0"/>
              </a:spcBef>
            </a:pPr>
            <a:r>
              <a:rPr lang="en-GB" sz="1700" dirty="0">
                <a:solidFill>
                  <a:schemeClr val="bg1"/>
                </a:solidFill>
                <a:latin typeface="Sassoon Infant Std" panose="020B0503020103030203" pitchFamily="34" charset="0"/>
              </a:rPr>
              <a:t>There are 60 places on offer each year, which means there are 2 classes  per year group. </a:t>
            </a:r>
          </a:p>
          <a:p>
            <a:pPr marL="0" indent="0" eaLnBrk="1" hangingPunct="1">
              <a:lnSpc>
                <a:spcPct val="110000"/>
              </a:lnSpc>
              <a:spcBef>
                <a:spcPts val="0"/>
              </a:spcBef>
              <a:buNone/>
            </a:pPr>
            <a:endParaRPr lang="en-GB" sz="1700" dirty="0">
              <a:solidFill>
                <a:schemeClr val="bg1"/>
              </a:solidFill>
              <a:latin typeface="Sassoon Infant Std" panose="020B0503020103030203" pitchFamily="34" charset="0"/>
            </a:endParaRPr>
          </a:p>
          <a:p>
            <a:pPr eaLnBrk="1" hangingPunct="1">
              <a:lnSpc>
                <a:spcPct val="110000"/>
              </a:lnSpc>
              <a:spcBef>
                <a:spcPts val="0"/>
              </a:spcBef>
            </a:pPr>
            <a:r>
              <a:rPr lang="en-GB" sz="1700" dirty="0">
                <a:latin typeface="Sassoon Infant Std" panose="020B0503020103030203" pitchFamily="34" charset="0"/>
              </a:rPr>
              <a:t>We are a community school: this means we are state-funded. The local education authority employs the school's staff, and is responsible for the school's admissions and owns the school's estate.</a:t>
            </a:r>
          </a:p>
          <a:p>
            <a:pPr marL="0" indent="0" eaLnBrk="1" hangingPunct="1">
              <a:lnSpc>
                <a:spcPct val="110000"/>
              </a:lnSpc>
              <a:spcBef>
                <a:spcPts val="0"/>
              </a:spcBef>
              <a:buNone/>
            </a:pPr>
            <a:endParaRPr lang="en-GB" sz="1700" dirty="0">
              <a:latin typeface="Sassoon Infant Std" panose="020B0503020103030203" pitchFamily="34" charset="0"/>
            </a:endParaRPr>
          </a:p>
          <a:p>
            <a:pPr eaLnBrk="1" hangingPunct="1">
              <a:lnSpc>
                <a:spcPct val="110000"/>
              </a:lnSpc>
              <a:spcBef>
                <a:spcPts val="0"/>
              </a:spcBef>
            </a:pPr>
            <a:r>
              <a:rPr lang="en-GB" sz="1700" dirty="0">
                <a:latin typeface="Sassoon Infant Std" panose="020B0503020103030203" pitchFamily="34" charset="0"/>
              </a:rPr>
              <a:t>We achieve high standards, beginning when children start school to when they leave in year 6. </a:t>
            </a:r>
          </a:p>
          <a:p>
            <a:pPr marL="0" indent="0" eaLnBrk="1" hangingPunct="1">
              <a:lnSpc>
                <a:spcPct val="110000"/>
              </a:lnSpc>
              <a:spcBef>
                <a:spcPts val="0"/>
              </a:spcBef>
              <a:buNone/>
            </a:pPr>
            <a:endParaRPr lang="en-GB" sz="1700" dirty="0">
              <a:latin typeface="Sassoon Infant Std" panose="020B0503020103030203" pitchFamily="34" charset="0"/>
            </a:endParaRPr>
          </a:p>
          <a:p>
            <a:pPr eaLnBrk="1" hangingPunct="1">
              <a:lnSpc>
                <a:spcPct val="110000"/>
              </a:lnSpc>
              <a:spcBef>
                <a:spcPts val="0"/>
              </a:spcBef>
            </a:pPr>
            <a:r>
              <a:rPr lang="en-GB" sz="1700" dirty="0">
                <a:solidFill>
                  <a:schemeClr val="bg1"/>
                </a:solidFill>
                <a:latin typeface="Sassoon Infant Std" panose="020B0503020103030203" pitchFamily="34" charset="0"/>
              </a:rPr>
              <a:t>Dolce provide our lunches, which enables parents to select their child’s meals at home.</a:t>
            </a:r>
          </a:p>
          <a:p>
            <a:pPr marL="0" indent="0" eaLnBrk="1" hangingPunct="1">
              <a:lnSpc>
                <a:spcPct val="110000"/>
              </a:lnSpc>
              <a:spcBef>
                <a:spcPts val="0"/>
              </a:spcBef>
              <a:buNone/>
            </a:pPr>
            <a:endParaRPr lang="en-GB" sz="1700" dirty="0">
              <a:solidFill>
                <a:schemeClr val="bg1"/>
              </a:solidFill>
              <a:latin typeface="Sassoon Infant Std" panose="020B0503020103030203" pitchFamily="34" charset="0"/>
            </a:endParaRPr>
          </a:p>
          <a:p>
            <a:pPr eaLnBrk="1" hangingPunct="1">
              <a:lnSpc>
                <a:spcPct val="110000"/>
              </a:lnSpc>
              <a:spcBef>
                <a:spcPts val="0"/>
              </a:spcBef>
            </a:pPr>
            <a:r>
              <a:rPr lang="en-GB" sz="1700" dirty="0">
                <a:latin typeface="Sassoon Infant Std" panose="020B0503020103030203" pitchFamily="34" charset="0"/>
              </a:rPr>
              <a:t>Our PTFA raises a significant amount of money each year.</a:t>
            </a:r>
          </a:p>
          <a:p>
            <a:pPr marL="0" indent="0" eaLnBrk="1" hangingPunct="1">
              <a:lnSpc>
                <a:spcPct val="110000"/>
              </a:lnSpc>
              <a:spcBef>
                <a:spcPts val="0"/>
              </a:spcBef>
              <a:buNone/>
            </a:pPr>
            <a:endParaRPr lang="en-GB" sz="1700" dirty="0">
              <a:latin typeface="Sassoon Infant Std" panose="020B0503020103030203" pitchFamily="34" charset="0"/>
            </a:endParaRPr>
          </a:p>
        </p:txBody>
      </p:sp>
      <p:sp>
        <p:nvSpPr>
          <p:cNvPr id="6" name="Content Placeholder 5"/>
          <p:cNvSpPr>
            <a:spLocks noGrp="1"/>
          </p:cNvSpPr>
          <p:nvPr>
            <p:ph sz="quarter" idx="4"/>
          </p:nvPr>
        </p:nvSpPr>
        <p:spPr>
          <a:xfrm>
            <a:off x="4645025" y="1607127"/>
            <a:ext cx="4041775" cy="4990523"/>
          </a:xfrm>
          <a:solidFill>
            <a:schemeClr val="accent6">
              <a:lumMod val="60000"/>
              <a:lumOff val="40000"/>
            </a:schemeClr>
          </a:solidFill>
        </p:spPr>
        <p:txBody>
          <a:bodyPr>
            <a:normAutofit fontScale="92500" lnSpcReduction="20000"/>
          </a:bodyPr>
          <a:lstStyle/>
          <a:p>
            <a:pPr marL="136525" indent="0" eaLnBrk="1" hangingPunct="1">
              <a:buNone/>
            </a:pPr>
            <a:endParaRPr lang="en-GB" sz="1200" dirty="0">
              <a:latin typeface="Comic Sans MS" pitchFamily="66" charset="0"/>
            </a:endParaRPr>
          </a:p>
          <a:p>
            <a:pPr>
              <a:lnSpc>
                <a:spcPct val="110000"/>
              </a:lnSpc>
              <a:spcBef>
                <a:spcPts val="0"/>
              </a:spcBef>
            </a:pPr>
            <a:r>
              <a:rPr lang="en-GB" sz="1600" dirty="0">
                <a:solidFill>
                  <a:schemeClr val="bg1"/>
                </a:solidFill>
                <a:latin typeface="Sassoon Infant Std" panose="020B0503020103030203" pitchFamily="34" charset="0"/>
              </a:rPr>
              <a:t>We have a governing body that is focussed on improving outcomes for all pupils by providing support and challenge.</a:t>
            </a:r>
          </a:p>
          <a:p>
            <a:pPr marL="0" indent="0">
              <a:lnSpc>
                <a:spcPct val="110000"/>
              </a:lnSpc>
              <a:spcBef>
                <a:spcPts val="0"/>
              </a:spcBef>
              <a:buNone/>
            </a:pPr>
            <a:endParaRPr lang="en-GB" sz="1600" dirty="0">
              <a:solidFill>
                <a:schemeClr val="bg1"/>
              </a:solidFill>
              <a:latin typeface="Sassoon Infant Std" panose="020B0503020103030203" pitchFamily="34" charset="0"/>
            </a:endParaRPr>
          </a:p>
          <a:p>
            <a:pPr eaLnBrk="1" hangingPunct="1">
              <a:lnSpc>
                <a:spcPct val="110000"/>
              </a:lnSpc>
              <a:spcBef>
                <a:spcPts val="0"/>
              </a:spcBef>
            </a:pPr>
            <a:r>
              <a:rPr lang="en-GB" sz="1600" dirty="0">
                <a:latin typeface="Sassoon Infant Std" panose="020B0503020103030203" pitchFamily="34" charset="0"/>
              </a:rPr>
              <a:t>We invite children and parents to attend informal ‘Stay and Play’ sessions throughout June and July. </a:t>
            </a:r>
          </a:p>
          <a:p>
            <a:pPr marL="0" indent="0" eaLnBrk="1" hangingPunct="1">
              <a:lnSpc>
                <a:spcPct val="110000"/>
              </a:lnSpc>
              <a:spcBef>
                <a:spcPts val="0"/>
              </a:spcBef>
              <a:buNone/>
            </a:pPr>
            <a:endParaRPr lang="en-GB" sz="1600" dirty="0">
              <a:latin typeface="Sassoon Infant Std" panose="020B0503020103030203" pitchFamily="34" charset="0"/>
            </a:endParaRPr>
          </a:p>
          <a:p>
            <a:pPr eaLnBrk="1" hangingPunct="1">
              <a:lnSpc>
                <a:spcPct val="110000"/>
              </a:lnSpc>
              <a:spcBef>
                <a:spcPts val="0"/>
              </a:spcBef>
            </a:pPr>
            <a:r>
              <a:rPr lang="en-GB" sz="1600" dirty="0">
                <a:solidFill>
                  <a:schemeClr val="bg1"/>
                </a:solidFill>
                <a:latin typeface="Sassoon Infant Std" panose="020B0503020103030203" pitchFamily="34" charset="0"/>
              </a:rPr>
              <a:t>During the Summer term, Wylde Green staff visit nurseries to meet the children who will be starting school in September.</a:t>
            </a:r>
          </a:p>
          <a:p>
            <a:pPr eaLnBrk="1" hangingPunct="1">
              <a:lnSpc>
                <a:spcPct val="110000"/>
              </a:lnSpc>
              <a:spcBef>
                <a:spcPts val="0"/>
              </a:spcBef>
            </a:pPr>
            <a:endParaRPr lang="en-GB" sz="1600" dirty="0">
              <a:solidFill>
                <a:schemeClr val="bg1"/>
              </a:solidFill>
              <a:latin typeface="Sassoon Infant Std" panose="020B0503020103030203" pitchFamily="34" charset="0"/>
            </a:endParaRPr>
          </a:p>
          <a:p>
            <a:pPr eaLnBrk="1" hangingPunct="1">
              <a:lnSpc>
                <a:spcPct val="110000"/>
              </a:lnSpc>
              <a:spcBef>
                <a:spcPts val="0"/>
              </a:spcBef>
            </a:pPr>
            <a:r>
              <a:rPr lang="en-GB" sz="1600" dirty="0">
                <a:latin typeface="Sassoon Infant Std" panose="020B0503020103030203" pitchFamily="34" charset="0"/>
              </a:rPr>
              <a:t>In July, children and parents spend half a day with their new class teacher and some of their new classmates. This is an opportunity to find out about the school routines and become familiar with the environment.</a:t>
            </a:r>
          </a:p>
          <a:p>
            <a:pPr marL="0" indent="0" eaLnBrk="1" hangingPunct="1">
              <a:lnSpc>
                <a:spcPct val="110000"/>
              </a:lnSpc>
              <a:spcBef>
                <a:spcPts val="0"/>
              </a:spcBef>
              <a:buNone/>
            </a:pPr>
            <a:endParaRPr lang="en-GB" sz="1600" dirty="0">
              <a:solidFill>
                <a:schemeClr val="bg1"/>
              </a:solidFill>
              <a:latin typeface="Sassoon Infant Std" panose="020B0503020103030203" pitchFamily="34" charset="0"/>
            </a:endParaRPr>
          </a:p>
          <a:p>
            <a:pPr eaLnBrk="1" hangingPunct="1">
              <a:lnSpc>
                <a:spcPct val="110000"/>
              </a:lnSpc>
              <a:spcBef>
                <a:spcPts val="0"/>
              </a:spcBef>
            </a:pPr>
            <a:r>
              <a:rPr lang="en-GB" sz="1600" dirty="0">
                <a:solidFill>
                  <a:schemeClr val="bg1"/>
                </a:solidFill>
                <a:latin typeface="Sassoon Infant Std" panose="020B0503020103030203" pitchFamily="34" charset="0"/>
              </a:rPr>
              <a:t>In September the children are integrated over three days, 20 children at a time, starting with the youngest children. By day four, all of our Reception children are full time.</a:t>
            </a:r>
          </a:p>
        </p:txBody>
      </p:sp>
      <p:pic>
        <p:nvPicPr>
          <p:cNvPr id="17414" name="Picture 3" descr="Logo"/>
          <p:cNvPicPr>
            <a:picLocks noChangeAspect="1" noChangeArrowheads="1"/>
          </p:cNvPicPr>
          <p:nvPr/>
        </p:nvPicPr>
        <p:blipFill>
          <a:blip r:embed="rId2"/>
          <a:srcRect/>
          <a:stretch>
            <a:fillRect/>
          </a:stretch>
        </p:blipFill>
        <p:spPr bwMode="auto">
          <a:xfrm>
            <a:off x="7540913" y="336406"/>
            <a:ext cx="990600" cy="9461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anim calcmode="lin" valueType="num">
                                      <p:cBhvr additive="base">
                                        <p:cTn id="13"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3" end="3"/>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anim calcmode="lin" valueType="num">
                                      <p:cBhvr additive="base">
                                        <p:cTn id="1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B33C6-BFDD-ED0E-940A-ABFE9E2FCF82}"/>
              </a:ext>
            </a:extLst>
          </p:cNvPr>
          <p:cNvSpPr>
            <a:spLocks noGrp="1"/>
          </p:cNvSpPr>
          <p:nvPr>
            <p:ph type="title"/>
          </p:nvPr>
        </p:nvSpPr>
        <p:spPr>
          <a:xfrm>
            <a:off x="628650" y="365126"/>
            <a:ext cx="7886700" cy="519777"/>
          </a:xfrm>
        </p:spPr>
        <p:txBody>
          <a:bodyPr>
            <a:normAutofit fontScale="90000"/>
          </a:bodyPr>
          <a:lstStyle/>
          <a:p>
            <a:pPr algn="ctr"/>
            <a:r>
              <a:rPr lang="en-US" sz="5400" dirty="0">
                <a:latin typeface="Sassoon Infant Std" panose="020B0503020103030203" pitchFamily="34" charset="0"/>
              </a:rPr>
              <a:t>Achievement</a:t>
            </a:r>
            <a:endParaRPr lang="en-GB" sz="5400" dirty="0">
              <a:latin typeface="Sassoon Infant Std" panose="020B0503020103030203" pitchFamily="34" charset="0"/>
            </a:endParaRPr>
          </a:p>
        </p:txBody>
      </p:sp>
      <p:pic>
        <p:nvPicPr>
          <p:cNvPr id="3" name="Picture 2">
            <a:extLst>
              <a:ext uri="{FF2B5EF4-FFF2-40B4-BE49-F238E27FC236}">
                <a16:creationId xmlns:a16="http://schemas.microsoft.com/office/drawing/2014/main" id="{7E2C0A21-8E3C-F3E3-C00D-B48068A44BB2}"/>
              </a:ext>
            </a:extLst>
          </p:cNvPr>
          <p:cNvPicPr>
            <a:picLocks noChangeAspect="1"/>
          </p:cNvPicPr>
          <p:nvPr/>
        </p:nvPicPr>
        <p:blipFill>
          <a:blip r:embed="rId2"/>
          <a:stretch>
            <a:fillRect/>
          </a:stretch>
        </p:blipFill>
        <p:spPr>
          <a:xfrm>
            <a:off x="7936807" y="115954"/>
            <a:ext cx="1054699" cy="1018120"/>
          </a:xfrm>
          <a:prstGeom prst="rect">
            <a:avLst/>
          </a:prstGeom>
        </p:spPr>
      </p:pic>
      <p:pic>
        <p:nvPicPr>
          <p:cNvPr id="4" name="Picture 3">
            <a:extLst>
              <a:ext uri="{FF2B5EF4-FFF2-40B4-BE49-F238E27FC236}">
                <a16:creationId xmlns:a16="http://schemas.microsoft.com/office/drawing/2014/main" id="{09227756-CD6C-AD88-A9E6-2E6ED3A0DCF5}"/>
              </a:ext>
            </a:extLst>
          </p:cNvPr>
          <p:cNvPicPr>
            <a:picLocks noChangeAspect="1"/>
          </p:cNvPicPr>
          <p:nvPr/>
        </p:nvPicPr>
        <p:blipFill>
          <a:blip r:embed="rId3"/>
          <a:stretch>
            <a:fillRect/>
          </a:stretch>
        </p:blipFill>
        <p:spPr>
          <a:xfrm>
            <a:off x="909805" y="1042933"/>
            <a:ext cx="7324390" cy="5699113"/>
          </a:xfrm>
          <a:prstGeom prst="rect">
            <a:avLst/>
          </a:prstGeom>
        </p:spPr>
      </p:pic>
    </p:spTree>
    <p:extLst>
      <p:ext uri="{BB962C8B-B14F-4D97-AF65-F5344CB8AC3E}">
        <p14:creationId xmlns:p14="http://schemas.microsoft.com/office/powerpoint/2010/main" val="19867327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4832" y="281709"/>
            <a:ext cx="7886700" cy="1212794"/>
          </a:xfrm>
          <a:solidFill>
            <a:schemeClr val="accent6">
              <a:lumMod val="60000"/>
              <a:lumOff val="40000"/>
            </a:schemeClr>
          </a:solidFill>
        </p:spPr>
        <p:txBody>
          <a:bodyPr>
            <a:normAutofit/>
          </a:bodyPr>
          <a:lstStyle/>
          <a:p>
            <a:pPr algn="ctr" eaLnBrk="1" fontAlgn="auto" hangingPunct="1">
              <a:spcAft>
                <a:spcPts val="0"/>
              </a:spcAft>
              <a:defRPr/>
            </a:pPr>
            <a:r>
              <a:rPr lang="en-GB" sz="3200" dirty="0">
                <a:solidFill>
                  <a:schemeClr val="tx1"/>
                </a:solidFill>
                <a:latin typeface="Sassoon Infant Std" panose="020B0503020103030203" pitchFamily="34" charset="0"/>
              </a:rPr>
              <a:t>At </a:t>
            </a:r>
            <a:r>
              <a:rPr lang="en-GB" sz="3200" dirty="0" err="1">
                <a:solidFill>
                  <a:schemeClr val="tx1"/>
                </a:solidFill>
                <a:latin typeface="Sassoon Infant Std" panose="020B0503020103030203" pitchFamily="34" charset="0"/>
              </a:rPr>
              <a:t>Wylde</a:t>
            </a:r>
            <a:r>
              <a:rPr lang="en-GB" sz="3200" dirty="0">
                <a:solidFill>
                  <a:schemeClr val="tx1"/>
                </a:solidFill>
                <a:latin typeface="Sassoon Infant Std" panose="020B0503020103030203" pitchFamily="34" charset="0"/>
              </a:rPr>
              <a:t> Green Primary School</a:t>
            </a:r>
          </a:p>
        </p:txBody>
      </p:sp>
      <p:sp>
        <p:nvSpPr>
          <p:cNvPr id="3" name="Text Placeholder 2"/>
          <p:cNvSpPr>
            <a:spLocks noGrp="1"/>
          </p:cNvSpPr>
          <p:nvPr>
            <p:ph type="body" idx="1"/>
          </p:nvPr>
        </p:nvSpPr>
        <p:spPr>
          <a:xfrm>
            <a:off x="629842" y="1681163"/>
            <a:ext cx="4089940" cy="393443"/>
          </a:xfrm>
        </p:spPr>
        <p:txBody>
          <a:bodyPr>
            <a:normAutofit/>
          </a:bodyPr>
          <a:lstStyle/>
          <a:p>
            <a:pPr eaLnBrk="1" fontAlgn="auto" hangingPunct="1">
              <a:spcAft>
                <a:spcPts val="0"/>
              </a:spcAft>
              <a:buClr>
                <a:schemeClr val="tx1">
                  <a:shade val="95000"/>
                </a:schemeClr>
              </a:buClr>
              <a:buFont typeface="Wingdings 2"/>
              <a:buNone/>
              <a:defRPr/>
            </a:pPr>
            <a:r>
              <a:rPr lang="en-GB" b="0" dirty="0">
                <a:latin typeface="Sassoon Infant Std" panose="020B0503020103030203" pitchFamily="34" charset="0"/>
              </a:rPr>
              <a:t>Why children love being at </a:t>
            </a:r>
            <a:r>
              <a:rPr lang="en-GB" b="0" dirty="0" err="1">
                <a:latin typeface="Sassoon Infant Std" panose="020B0503020103030203" pitchFamily="34" charset="0"/>
              </a:rPr>
              <a:t>Wylde</a:t>
            </a:r>
            <a:r>
              <a:rPr lang="en-GB" b="0" dirty="0">
                <a:latin typeface="Sassoon Infant Std" panose="020B0503020103030203" pitchFamily="34" charset="0"/>
              </a:rPr>
              <a:t> Green…</a:t>
            </a:r>
          </a:p>
        </p:txBody>
      </p:sp>
      <p:sp>
        <p:nvSpPr>
          <p:cNvPr id="4" name="Content Placeholder 3"/>
          <p:cNvSpPr>
            <a:spLocks noGrp="1"/>
          </p:cNvSpPr>
          <p:nvPr>
            <p:ph sz="half" idx="2"/>
          </p:nvPr>
        </p:nvSpPr>
        <p:spPr>
          <a:xfrm>
            <a:off x="629842" y="2153265"/>
            <a:ext cx="3868340" cy="4423026"/>
          </a:xfrm>
          <a:solidFill>
            <a:schemeClr val="accent6">
              <a:lumMod val="60000"/>
              <a:lumOff val="40000"/>
            </a:schemeClr>
          </a:solidFill>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lnSpcReduction="10000"/>
          </a:bodyPr>
          <a:lstStyle/>
          <a:p>
            <a:pPr eaLnBrk="1" hangingPunct="1">
              <a:lnSpc>
                <a:spcPct val="80000"/>
              </a:lnSpc>
              <a:defRPr/>
            </a:pPr>
            <a:endParaRPr lang="en-GB" sz="1500" dirty="0">
              <a:solidFill>
                <a:schemeClr val="bg1"/>
              </a:solidFill>
              <a:latin typeface="Comic Sans MS" pitchFamily="66" charset="0"/>
            </a:endParaRPr>
          </a:p>
          <a:p>
            <a:pPr eaLnBrk="1" hangingPunct="1">
              <a:lnSpc>
                <a:spcPct val="80000"/>
              </a:lnSpc>
              <a:defRPr/>
            </a:pPr>
            <a:r>
              <a:rPr lang="en-GB" sz="1500" dirty="0">
                <a:solidFill>
                  <a:schemeClr val="bg1"/>
                </a:solidFill>
                <a:latin typeface="Sassoon Infant Std" panose="020B0503020103030203" pitchFamily="34" charset="0"/>
              </a:rPr>
              <a:t>Children feel very safe at our school and are nurtured and cared for exceptionally well. </a:t>
            </a:r>
          </a:p>
          <a:p>
            <a:pPr eaLnBrk="1" hangingPunct="1">
              <a:lnSpc>
                <a:spcPct val="80000"/>
              </a:lnSpc>
              <a:defRPr/>
            </a:pPr>
            <a:r>
              <a:rPr lang="en-GB" sz="1500" dirty="0">
                <a:latin typeface="Sassoon Infant Std" panose="020B0503020103030203" pitchFamily="34" charset="0"/>
              </a:rPr>
              <a:t>Children learn exciting and interesting things through our engaging curriculum, both indoors and outdoors at </a:t>
            </a:r>
            <a:r>
              <a:rPr lang="en-GB" sz="1500" dirty="0" err="1">
                <a:latin typeface="Sassoon Infant Std" panose="020B0503020103030203" pitchFamily="34" charset="0"/>
              </a:rPr>
              <a:t>Wylde</a:t>
            </a:r>
            <a:r>
              <a:rPr lang="en-GB" sz="1500" dirty="0">
                <a:latin typeface="Sassoon Infant Std" panose="020B0503020103030203" pitchFamily="34" charset="0"/>
              </a:rPr>
              <a:t> Green Primary. </a:t>
            </a:r>
          </a:p>
          <a:p>
            <a:pPr eaLnBrk="1" hangingPunct="1">
              <a:lnSpc>
                <a:spcPct val="80000"/>
              </a:lnSpc>
              <a:defRPr/>
            </a:pPr>
            <a:r>
              <a:rPr lang="en-GB" sz="1500" dirty="0">
                <a:solidFill>
                  <a:schemeClr val="bg1"/>
                </a:solidFill>
                <a:latin typeface="Sassoon Infant Std" panose="020B0503020103030203" pitchFamily="34" charset="0"/>
              </a:rPr>
              <a:t>Children are given the opportunity to make important decisions about how our school is run within the School Council. They can also choose to become play leaders and act as buddies to the Reception children. In Year 6, children can become Head or Deputy Head Boy or Girl, as well as House Captains.</a:t>
            </a:r>
          </a:p>
          <a:p>
            <a:pPr eaLnBrk="1" hangingPunct="1">
              <a:lnSpc>
                <a:spcPct val="80000"/>
              </a:lnSpc>
              <a:defRPr/>
            </a:pPr>
            <a:r>
              <a:rPr lang="en-GB" sz="1500" dirty="0">
                <a:latin typeface="Sassoon Infant Std" panose="020B0503020103030203" pitchFamily="34" charset="0"/>
              </a:rPr>
              <a:t>Children’s behaviour is excellent and they are encouraged to become independent, caring and responsible citizens.</a:t>
            </a:r>
          </a:p>
          <a:p>
            <a:pPr eaLnBrk="1" hangingPunct="1">
              <a:lnSpc>
                <a:spcPct val="80000"/>
              </a:lnSpc>
              <a:defRPr/>
            </a:pPr>
            <a:r>
              <a:rPr lang="en-GB" sz="1500" dirty="0">
                <a:solidFill>
                  <a:schemeClr val="bg1"/>
                </a:solidFill>
                <a:latin typeface="Sassoon Infant Std" panose="020B0503020103030203" pitchFamily="34" charset="0"/>
              </a:rPr>
              <a:t>Parents and teachers work together as a team.</a:t>
            </a:r>
          </a:p>
          <a:p>
            <a:pPr eaLnBrk="1" hangingPunct="1">
              <a:lnSpc>
                <a:spcPct val="80000"/>
              </a:lnSpc>
              <a:defRPr/>
            </a:pPr>
            <a:r>
              <a:rPr lang="en-GB" sz="1500" dirty="0">
                <a:latin typeface="Sassoon Infant Std" panose="020B0503020103030203" pitchFamily="34" charset="0"/>
              </a:rPr>
              <a:t>Children and parents make lots of friends within our school community. </a:t>
            </a:r>
          </a:p>
          <a:p>
            <a:pPr eaLnBrk="1" hangingPunct="1">
              <a:lnSpc>
                <a:spcPct val="80000"/>
              </a:lnSpc>
              <a:defRPr/>
            </a:pPr>
            <a:endParaRPr lang="en-GB" sz="1500" dirty="0"/>
          </a:p>
        </p:txBody>
      </p:sp>
      <p:sp>
        <p:nvSpPr>
          <p:cNvPr id="5" name="Text Placeholder 4"/>
          <p:cNvSpPr>
            <a:spLocks noGrp="1"/>
          </p:cNvSpPr>
          <p:nvPr>
            <p:ph type="body" sz="quarter" idx="3"/>
          </p:nvPr>
        </p:nvSpPr>
        <p:spPr>
          <a:xfrm>
            <a:off x="4719782" y="1602504"/>
            <a:ext cx="3887391" cy="472102"/>
          </a:xfrm>
        </p:spPr>
        <p:txBody>
          <a:bodyPr>
            <a:normAutofit/>
          </a:bodyPr>
          <a:lstStyle/>
          <a:p>
            <a:pPr eaLnBrk="1" fontAlgn="auto" hangingPunct="1">
              <a:spcAft>
                <a:spcPts val="0"/>
              </a:spcAft>
              <a:buClr>
                <a:schemeClr val="tx1">
                  <a:shade val="95000"/>
                </a:schemeClr>
              </a:buClr>
              <a:buFont typeface="Wingdings 2"/>
              <a:buNone/>
              <a:defRPr/>
            </a:pPr>
            <a:r>
              <a:rPr lang="en-GB" b="0" dirty="0">
                <a:latin typeface="Sassoon Infant Std" panose="020B0503020103030203" pitchFamily="34" charset="0"/>
              </a:rPr>
              <a:t>We are proud of…</a:t>
            </a:r>
          </a:p>
        </p:txBody>
      </p:sp>
      <p:sp>
        <p:nvSpPr>
          <p:cNvPr id="6" name="Content Placeholder 5"/>
          <p:cNvSpPr>
            <a:spLocks noGrp="1"/>
          </p:cNvSpPr>
          <p:nvPr>
            <p:ph sz="quarter" idx="4"/>
          </p:nvPr>
        </p:nvSpPr>
        <p:spPr>
          <a:xfrm>
            <a:off x="4629150" y="2182607"/>
            <a:ext cx="3887391" cy="4393684"/>
          </a:xfrm>
          <a:solidFill>
            <a:schemeClr val="accent6">
              <a:lumMod val="60000"/>
              <a:lumOff val="40000"/>
            </a:schemeClr>
          </a:solidFill>
        </p:spPr>
        <p:txBody>
          <a:bodyPr>
            <a:normAutofit/>
          </a:bodyPr>
          <a:lstStyle/>
          <a:p>
            <a:pPr eaLnBrk="1" hangingPunct="1">
              <a:lnSpc>
                <a:spcPct val="80000"/>
              </a:lnSpc>
            </a:pPr>
            <a:endParaRPr lang="en-GB" sz="1400" dirty="0">
              <a:latin typeface="Sassoon Infant Std" panose="020B0503020103030203" pitchFamily="34" charset="0"/>
            </a:endParaRPr>
          </a:p>
          <a:p>
            <a:pPr eaLnBrk="1" hangingPunct="1">
              <a:lnSpc>
                <a:spcPct val="80000"/>
              </a:lnSpc>
            </a:pPr>
            <a:r>
              <a:rPr lang="en-GB" sz="1500" dirty="0">
                <a:latin typeface="Sassoon Infant Std" panose="020B0503020103030203" pitchFamily="34" charset="0"/>
              </a:rPr>
              <a:t>Our truly unique school, originally built in 1840, now blends with brand new facilities.</a:t>
            </a:r>
          </a:p>
          <a:p>
            <a:pPr eaLnBrk="1" hangingPunct="1">
              <a:lnSpc>
                <a:spcPct val="80000"/>
              </a:lnSpc>
            </a:pPr>
            <a:r>
              <a:rPr lang="en-GB" sz="1500" dirty="0">
                <a:solidFill>
                  <a:schemeClr val="bg1"/>
                </a:solidFill>
                <a:latin typeface="Sassoon Infant Std" panose="020B0503020103030203" pitchFamily="34" charset="0"/>
              </a:rPr>
              <a:t>The school is well-maintained with regular investment in the site’s facilities.</a:t>
            </a:r>
            <a:endParaRPr lang="en-GB" sz="1500" dirty="0">
              <a:latin typeface="Sassoon Infant Std" panose="020B0503020103030203" pitchFamily="34" charset="0"/>
            </a:endParaRPr>
          </a:p>
          <a:p>
            <a:pPr eaLnBrk="1" hangingPunct="1">
              <a:lnSpc>
                <a:spcPct val="80000"/>
              </a:lnSpc>
            </a:pPr>
            <a:r>
              <a:rPr lang="en-GB" sz="1500" dirty="0">
                <a:latin typeface="Sassoon Infant Std" panose="020B0503020103030203" pitchFamily="34" charset="0"/>
              </a:rPr>
              <a:t>Our unique outdoor play area - our ‘Jungle Gym’ and Reception play area.</a:t>
            </a:r>
          </a:p>
          <a:p>
            <a:pPr eaLnBrk="1" hangingPunct="1">
              <a:lnSpc>
                <a:spcPct val="80000"/>
              </a:lnSpc>
            </a:pPr>
            <a:r>
              <a:rPr lang="en-GB" sz="1500" dirty="0">
                <a:solidFill>
                  <a:schemeClr val="bg1"/>
                </a:solidFill>
                <a:latin typeface="Sassoon Infant Std" panose="020B0503020103030203" pitchFamily="34" charset="0"/>
              </a:rPr>
              <a:t>Working with other local schools on local and national initiatives.</a:t>
            </a:r>
          </a:p>
          <a:p>
            <a:pPr eaLnBrk="1" hangingPunct="1">
              <a:lnSpc>
                <a:spcPct val="80000"/>
              </a:lnSpc>
            </a:pPr>
            <a:r>
              <a:rPr lang="en-GB" sz="1500" dirty="0">
                <a:latin typeface="Sassoon Infant Std" panose="020B0503020103030203" pitchFamily="34" charset="0"/>
              </a:rPr>
              <a:t>Our Sports Coach and Senior Learning Mentor who provide support beyond the classroom.</a:t>
            </a:r>
          </a:p>
          <a:p>
            <a:pPr eaLnBrk="1" hangingPunct="1">
              <a:lnSpc>
                <a:spcPct val="80000"/>
              </a:lnSpc>
            </a:pPr>
            <a:r>
              <a:rPr lang="en-GB" sz="1500" dirty="0">
                <a:solidFill>
                  <a:schemeClr val="bg1"/>
                </a:solidFill>
                <a:latin typeface="Sassoon Infant Std" panose="020B0503020103030203" pitchFamily="34" charset="0"/>
              </a:rPr>
              <a:t>Our range of clubs, such as football, rugby, gymnastics, tennis, netball, dance, art and craft, athletics and cricket.</a:t>
            </a:r>
          </a:p>
          <a:p>
            <a:pPr eaLnBrk="1" hangingPunct="1">
              <a:lnSpc>
                <a:spcPct val="80000"/>
              </a:lnSpc>
            </a:pPr>
            <a:r>
              <a:rPr lang="en-GB" sz="1500" dirty="0">
                <a:latin typeface="Sassoon Infant Std" panose="020B0503020103030203" pitchFamily="34" charset="0"/>
              </a:rPr>
              <a:t>Our Before &amp; After School provider – ‘</a:t>
            </a:r>
            <a:r>
              <a:rPr lang="en-GB" sz="1500" dirty="0" err="1">
                <a:latin typeface="Sassoon Infant Std" panose="020B0503020103030203" pitchFamily="34" charset="0"/>
              </a:rPr>
              <a:t>Wylde</a:t>
            </a:r>
            <a:r>
              <a:rPr lang="en-GB" sz="1500" dirty="0">
                <a:latin typeface="Sassoon Infant Std" panose="020B0503020103030203" pitchFamily="34" charset="0"/>
              </a:rPr>
              <a:t> Cats’, who provide care for our children from 7.25am until 6:00pm.</a:t>
            </a:r>
          </a:p>
          <a:p>
            <a:pPr eaLnBrk="1" hangingPunct="1">
              <a:lnSpc>
                <a:spcPct val="80000"/>
              </a:lnSpc>
            </a:pPr>
            <a:endParaRPr lang="en-GB" sz="1500" dirty="0">
              <a:latin typeface="Comic Sans MS" pitchFamily="66" charset="0"/>
            </a:endParaRPr>
          </a:p>
          <a:p>
            <a:pPr eaLnBrk="1" hangingPunct="1">
              <a:lnSpc>
                <a:spcPct val="80000"/>
              </a:lnSpc>
            </a:pPr>
            <a:endParaRPr lang="en-GB" sz="1500" dirty="0">
              <a:latin typeface="Comic Sans MS" pitchFamily="66" charset="0"/>
            </a:endParaRPr>
          </a:p>
        </p:txBody>
      </p:sp>
      <p:pic>
        <p:nvPicPr>
          <p:cNvPr id="18441" name="Picture 3" descr="Logo"/>
          <p:cNvPicPr>
            <a:picLocks noChangeAspect="1" noChangeArrowheads="1"/>
          </p:cNvPicPr>
          <p:nvPr/>
        </p:nvPicPr>
        <p:blipFill>
          <a:blip r:embed="rId2"/>
          <a:srcRect/>
          <a:stretch>
            <a:fillRect/>
          </a:stretch>
        </p:blipFill>
        <p:spPr bwMode="auto">
          <a:xfrm>
            <a:off x="7307183" y="415031"/>
            <a:ext cx="990600" cy="9461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wipe(down)">
                                      <p:cBhvr>
                                        <p:cTn id="7" dur="500"/>
                                        <p:tgtEl>
                                          <p:spTgt spid="6">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circle(in)">
                                      <p:cBhvr>
                                        <p:cTn id="12" dur="2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circle(in)">
                                      <p:cBhvr>
                                        <p:cTn id="17" dur="2000"/>
                                        <p:tgtEl>
                                          <p:spTgt spid="6">
                                            <p:txEl>
                                              <p:pRg st="2" end="2"/>
                                            </p:txEl>
                                          </p:spTgt>
                                        </p:tgtEl>
                                      </p:cBhvr>
                                    </p:animEffect>
                                  </p:childTnLst>
                                </p:cTn>
                              </p:par>
                              <p:par>
                                <p:cTn id="18" presetID="6" presetClass="entr" presetSubtype="16" fill="hold" grpId="0" nodeType="withEffect">
                                  <p:stCondLst>
                                    <p:cond delay="0"/>
                                  </p:stCondLst>
                                  <p:childTnLst>
                                    <p:set>
                                      <p:cBhvr>
                                        <p:cTn id="19" dur="1" fill="hold">
                                          <p:stCondLst>
                                            <p:cond delay="0"/>
                                          </p:stCondLst>
                                        </p:cTn>
                                        <p:tgtEl>
                                          <p:spTgt spid="6">
                                            <p:txEl>
                                              <p:pRg st="3" end="3"/>
                                            </p:txEl>
                                          </p:spTgt>
                                        </p:tgtEl>
                                        <p:attrNameLst>
                                          <p:attrName>style.visibility</p:attrName>
                                        </p:attrNameLst>
                                      </p:cBhvr>
                                      <p:to>
                                        <p:strVal val="visible"/>
                                      </p:to>
                                    </p:set>
                                    <p:animEffect transition="in" filter="circle(in)">
                                      <p:cBhvr>
                                        <p:cTn id="20" dur="2000"/>
                                        <p:tgtEl>
                                          <p:spTgt spid="6">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6">
                                            <p:txEl>
                                              <p:pRg st="4" end="4"/>
                                            </p:txEl>
                                          </p:spTgt>
                                        </p:tgtEl>
                                        <p:attrNameLst>
                                          <p:attrName>style.visibility</p:attrName>
                                        </p:attrNameLst>
                                      </p:cBhvr>
                                      <p:to>
                                        <p:strVal val="visible"/>
                                      </p:to>
                                    </p:set>
                                    <p:animEffect transition="in" filter="circle(in)">
                                      <p:cBhvr>
                                        <p:cTn id="25" dur="2000"/>
                                        <p:tgtEl>
                                          <p:spTgt spid="6">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grpId="0" nodeType="clickEffect">
                                  <p:stCondLst>
                                    <p:cond delay="0"/>
                                  </p:stCondLst>
                                  <p:childTnLst>
                                    <p:set>
                                      <p:cBhvr>
                                        <p:cTn id="29" dur="1" fill="hold">
                                          <p:stCondLst>
                                            <p:cond delay="0"/>
                                          </p:stCondLst>
                                        </p:cTn>
                                        <p:tgtEl>
                                          <p:spTgt spid="6">
                                            <p:txEl>
                                              <p:pRg st="5" end="5"/>
                                            </p:txEl>
                                          </p:spTgt>
                                        </p:tgtEl>
                                        <p:attrNameLst>
                                          <p:attrName>style.visibility</p:attrName>
                                        </p:attrNameLst>
                                      </p:cBhvr>
                                      <p:to>
                                        <p:strVal val="visible"/>
                                      </p:to>
                                    </p:set>
                                    <p:animEffect transition="in" filter="circle(in)">
                                      <p:cBhvr>
                                        <p:cTn id="30" dur="2000"/>
                                        <p:tgtEl>
                                          <p:spTgt spid="6">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animEffect transition="in" filter="circle(in)">
                                      <p:cBhvr>
                                        <p:cTn id="35" dur="2000"/>
                                        <p:tgtEl>
                                          <p:spTgt spid="6">
                                            <p:txEl>
                                              <p:pRg st="6" end="6"/>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grpId="0" nodeType="clickEffect">
                                  <p:stCondLst>
                                    <p:cond delay="0"/>
                                  </p:stCondLst>
                                  <p:childTnLst>
                                    <p:set>
                                      <p:cBhvr>
                                        <p:cTn id="39" dur="1" fill="hold">
                                          <p:stCondLst>
                                            <p:cond delay="0"/>
                                          </p:stCondLst>
                                        </p:cTn>
                                        <p:tgtEl>
                                          <p:spTgt spid="6">
                                            <p:txEl>
                                              <p:pRg st="7" end="7"/>
                                            </p:txEl>
                                          </p:spTgt>
                                        </p:tgtEl>
                                        <p:attrNameLst>
                                          <p:attrName>style.visibility</p:attrName>
                                        </p:attrNameLst>
                                      </p:cBhvr>
                                      <p:to>
                                        <p:strVal val="visible"/>
                                      </p:to>
                                    </p:set>
                                    <p:animEffect transition="in" filter="circle(in)">
                                      <p:cBhvr>
                                        <p:cTn id="40" dur="20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7236"/>
            <a:ext cx="8507288" cy="1348363"/>
          </a:xfrm>
          <a:solidFill>
            <a:schemeClr val="accent6">
              <a:lumMod val="60000"/>
              <a:lumOff val="40000"/>
            </a:schemeClr>
          </a:solidFill>
        </p:spPr>
        <p:txBody>
          <a:bodyPr>
            <a:normAutofit fontScale="90000"/>
          </a:bodyPr>
          <a:lstStyle/>
          <a:p>
            <a:pPr algn="ctr" eaLnBrk="1" fontAlgn="auto" hangingPunct="1">
              <a:spcAft>
                <a:spcPts val="0"/>
              </a:spcAft>
              <a:defRPr/>
            </a:pPr>
            <a:br>
              <a:rPr lang="en-GB" sz="4000" dirty="0">
                <a:solidFill>
                  <a:schemeClr val="tx1"/>
                </a:solidFill>
                <a:latin typeface="Sassoon Infant Std" panose="020B0503020103030203" pitchFamily="34" charset="0"/>
              </a:rPr>
            </a:br>
            <a:r>
              <a:rPr lang="en-GB" sz="4000" dirty="0">
                <a:solidFill>
                  <a:schemeClr val="tx1"/>
                </a:solidFill>
                <a:latin typeface="Sassoon Infant Std" panose="020B0503020103030203" pitchFamily="34" charset="0"/>
              </a:rPr>
              <a:t>Applying for a school place</a:t>
            </a:r>
            <a:br>
              <a:rPr lang="en-GB" sz="4000" dirty="0">
                <a:latin typeface="Sassoon Infant Std" panose="020B0503020103030203" pitchFamily="34" charset="0"/>
              </a:rPr>
            </a:br>
            <a:endParaRPr lang="en-GB" sz="4000" dirty="0">
              <a:latin typeface="Sassoon Infant Std" panose="020B0503020103030203" pitchFamily="34" charset="0"/>
            </a:endParaRPr>
          </a:p>
        </p:txBody>
      </p:sp>
      <p:sp>
        <p:nvSpPr>
          <p:cNvPr id="3" name="Content Placeholder 2"/>
          <p:cNvSpPr>
            <a:spLocks noGrp="1"/>
          </p:cNvSpPr>
          <p:nvPr>
            <p:ph idx="1"/>
          </p:nvPr>
        </p:nvSpPr>
        <p:spPr>
          <a:noFill/>
          <a:ln>
            <a:noFill/>
          </a:ln>
          <a:effectLst>
            <a:glow rad="228600">
              <a:schemeClr val="accent1">
                <a:satMod val="175000"/>
                <a:alpha val="40000"/>
              </a:schemeClr>
            </a:glow>
          </a:effectLst>
        </p:spPr>
        <p:txBody>
          <a:bodyPr>
            <a:normAutofit/>
          </a:bodyPr>
          <a:lstStyle/>
          <a:p>
            <a:pPr eaLnBrk="1" hangingPunct="1">
              <a:lnSpc>
                <a:spcPct val="80000"/>
              </a:lnSpc>
              <a:defRPr/>
            </a:pPr>
            <a:r>
              <a:rPr lang="en-GB" sz="2400" dirty="0">
                <a:latin typeface="Sassoon Infant Std" panose="020B0503020103030203" pitchFamily="34" charset="0"/>
              </a:rPr>
              <a:t>Apply for a Reception school place directly to the Local Authority.</a:t>
            </a:r>
          </a:p>
          <a:p>
            <a:pPr eaLnBrk="1" hangingPunct="1">
              <a:lnSpc>
                <a:spcPct val="80000"/>
              </a:lnSpc>
              <a:defRPr/>
            </a:pPr>
            <a:r>
              <a:rPr lang="en-GB" sz="2400" dirty="0">
                <a:latin typeface="Sassoon Infant Std" panose="020B0503020103030203" pitchFamily="34" charset="0"/>
              </a:rPr>
              <a:t>You will receive an application pack through the post during the Autumn term of the year </a:t>
            </a:r>
            <a:r>
              <a:rPr lang="en-GB" sz="2400" b="1" dirty="0">
                <a:latin typeface="Sassoon Infant Std" panose="020B0503020103030203" pitchFamily="34" charset="0"/>
              </a:rPr>
              <a:t>prior </a:t>
            </a:r>
            <a:r>
              <a:rPr lang="en-GB" sz="2400" dirty="0">
                <a:latin typeface="Sassoon Infant Std" panose="020B0503020103030203" pitchFamily="34" charset="0"/>
              </a:rPr>
              <a:t>to your child starting school in September.</a:t>
            </a:r>
          </a:p>
          <a:p>
            <a:pPr eaLnBrk="1" hangingPunct="1">
              <a:lnSpc>
                <a:spcPct val="80000"/>
              </a:lnSpc>
              <a:defRPr/>
            </a:pPr>
            <a:r>
              <a:rPr lang="en-GB" sz="2400" dirty="0">
                <a:latin typeface="Sassoon Infant Std" panose="020B0503020103030203" pitchFamily="34" charset="0"/>
              </a:rPr>
              <a:t>Applications opened 1</a:t>
            </a:r>
            <a:r>
              <a:rPr lang="en-GB" sz="2400" baseline="30000" dirty="0">
                <a:latin typeface="Sassoon Infant Std" panose="020B0503020103030203" pitchFamily="34" charset="0"/>
              </a:rPr>
              <a:t>st</a:t>
            </a:r>
            <a:r>
              <a:rPr lang="en-GB" sz="2400" dirty="0">
                <a:latin typeface="Sassoon Infant Std" panose="020B0503020103030203" pitchFamily="34" charset="0"/>
              </a:rPr>
              <a:t> October 2026.</a:t>
            </a:r>
          </a:p>
          <a:p>
            <a:pPr eaLnBrk="1" hangingPunct="1">
              <a:lnSpc>
                <a:spcPct val="80000"/>
              </a:lnSpc>
              <a:defRPr/>
            </a:pPr>
            <a:r>
              <a:rPr lang="en-GB" sz="2400" dirty="0">
                <a:latin typeface="Sassoon Infant Std" panose="020B0503020103030203" pitchFamily="34" charset="0"/>
              </a:rPr>
              <a:t>The deadline for applying is 15</a:t>
            </a:r>
            <a:r>
              <a:rPr lang="en-GB" sz="2400" baseline="30000" dirty="0">
                <a:latin typeface="Sassoon Infant Std" panose="020B0503020103030203" pitchFamily="34" charset="0"/>
              </a:rPr>
              <a:t>th</a:t>
            </a:r>
            <a:r>
              <a:rPr lang="en-GB" sz="2400" dirty="0">
                <a:latin typeface="Sassoon Infant Std" panose="020B0503020103030203" pitchFamily="34" charset="0"/>
              </a:rPr>
              <a:t> January 2027. </a:t>
            </a:r>
          </a:p>
          <a:p>
            <a:pPr eaLnBrk="1" hangingPunct="1">
              <a:lnSpc>
                <a:spcPct val="80000"/>
              </a:lnSpc>
              <a:defRPr/>
            </a:pPr>
            <a:r>
              <a:rPr lang="en-GB" sz="2400" dirty="0">
                <a:latin typeface="Sassoon Infant Std" panose="020B0503020103030203" pitchFamily="34" charset="0"/>
              </a:rPr>
              <a:t>You can apply online at </a:t>
            </a:r>
            <a:r>
              <a:rPr lang="en-GB" sz="2400" u="sng" dirty="0">
                <a:latin typeface="Sassoon Infant Std" panose="020B0503020103030203" pitchFamily="34" charset="0"/>
                <a:hlinkClick r:id="rId2"/>
              </a:rPr>
              <a:t>www.birmingham.gov.uk/schooladmissions</a:t>
            </a:r>
            <a:endParaRPr lang="en-GB" sz="2400" u="sng" dirty="0">
              <a:latin typeface="Sassoon Infant Std" panose="020B0503020103030203" pitchFamily="34" charset="0"/>
            </a:endParaRPr>
          </a:p>
          <a:p>
            <a:pPr eaLnBrk="1" hangingPunct="1">
              <a:lnSpc>
                <a:spcPct val="80000"/>
              </a:lnSpc>
              <a:defRPr/>
            </a:pPr>
            <a:r>
              <a:rPr lang="en-GB" sz="2400" dirty="0">
                <a:latin typeface="Sassoon Infant Std" panose="020B0503020103030203" pitchFamily="34" charset="0"/>
              </a:rPr>
              <a:t>You will learn which school your child has been allocated via email on 16</a:t>
            </a:r>
            <a:r>
              <a:rPr lang="en-GB" sz="2400" baseline="30000" dirty="0">
                <a:latin typeface="Sassoon Infant Std" panose="020B0503020103030203" pitchFamily="34" charset="0"/>
              </a:rPr>
              <a:t>th</a:t>
            </a:r>
            <a:r>
              <a:rPr lang="en-GB" sz="2400" dirty="0">
                <a:latin typeface="Sassoon Infant Std" panose="020B0503020103030203" pitchFamily="34" charset="0"/>
              </a:rPr>
              <a:t> April 2027.</a:t>
            </a:r>
          </a:p>
        </p:txBody>
      </p:sp>
      <p:pic>
        <p:nvPicPr>
          <p:cNvPr id="19463" name="Picture 3" descr="Logo"/>
          <p:cNvPicPr>
            <a:picLocks noChangeAspect="1" noChangeArrowheads="1"/>
          </p:cNvPicPr>
          <p:nvPr/>
        </p:nvPicPr>
        <p:blipFill>
          <a:blip r:embed="rId3"/>
          <a:srcRect/>
          <a:stretch>
            <a:fillRect/>
          </a:stretch>
        </p:blipFill>
        <p:spPr bwMode="auto">
          <a:xfrm>
            <a:off x="7591306" y="415476"/>
            <a:ext cx="1150932" cy="1099287"/>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4271843" y="5929745"/>
            <a:ext cx="797795" cy="759805"/>
          </a:xfrm>
          <a:prstGeom prst="rect">
            <a:avLst/>
          </a:prstGeom>
        </p:spPr>
      </p:pic>
      <p:pic>
        <p:nvPicPr>
          <p:cNvPr id="4" name="Picture 3">
            <a:extLst>
              <a:ext uri="{FF2B5EF4-FFF2-40B4-BE49-F238E27FC236}">
                <a16:creationId xmlns:a16="http://schemas.microsoft.com/office/drawing/2014/main" id="{8F6CBEBE-32E5-944F-C31F-788049CF80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4233" y="270869"/>
            <a:ext cx="7482349" cy="6418681"/>
          </a:xfrm>
          <a:prstGeom prst="rect">
            <a:avLst/>
          </a:prstGeom>
        </p:spPr>
      </p:pic>
    </p:spTree>
    <p:extLst>
      <p:ext uri="{BB962C8B-B14F-4D97-AF65-F5344CB8AC3E}">
        <p14:creationId xmlns:p14="http://schemas.microsoft.com/office/powerpoint/2010/main" val="8642401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274638"/>
            <a:ext cx="7632848" cy="1143000"/>
          </a:xfrm>
          <a:solidFill>
            <a:schemeClr val="accent6">
              <a:lumMod val="60000"/>
              <a:lumOff val="40000"/>
            </a:schemeClr>
          </a:solidFill>
        </p:spPr>
        <p:txBody>
          <a:bodyPr/>
          <a:lstStyle/>
          <a:p>
            <a:pPr eaLnBrk="1" fontAlgn="auto" hangingPunct="1">
              <a:spcAft>
                <a:spcPts val="0"/>
              </a:spcAft>
              <a:defRPr/>
            </a:pPr>
            <a:r>
              <a:rPr lang="en-GB" dirty="0">
                <a:solidFill>
                  <a:srgbClr val="99CCFF"/>
                </a:solidFill>
                <a:latin typeface="Comic Sans MS" pitchFamily="66" charset="0"/>
              </a:rPr>
              <a:t>    </a:t>
            </a:r>
            <a:r>
              <a:rPr lang="en-GB" sz="4000" dirty="0">
                <a:latin typeface="Sassoon Infant Std" panose="020B0503020103030203" pitchFamily="34" charset="0"/>
              </a:rPr>
              <a:t>Thank you for visiting us</a:t>
            </a:r>
          </a:p>
        </p:txBody>
      </p:sp>
      <p:sp>
        <p:nvSpPr>
          <p:cNvPr id="3" name="Content Placeholder 2"/>
          <p:cNvSpPr>
            <a:spLocks noGrp="1"/>
          </p:cNvSpPr>
          <p:nvPr>
            <p:ph idx="1"/>
          </p:nvPr>
        </p:nvSpPr>
        <p:spPr>
          <a:xfrm>
            <a:off x="628650" y="1313730"/>
            <a:ext cx="7886700" cy="4863234"/>
          </a:xfrm>
        </p:spPr>
        <p:txBody>
          <a:bodyPr/>
          <a:lstStyle/>
          <a:p>
            <a:pPr marL="136525" indent="0" eaLnBrk="1" hangingPunct="1">
              <a:lnSpc>
                <a:spcPct val="80000"/>
              </a:lnSpc>
              <a:buNone/>
            </a:pPr>
            <a:endParaRPr lang="en-GB" sz="2400" dirty="0">
              <a:latin typeface="Comic Sans MS" pitchFamily="66" charset="0"/>
            </a:endParaRPr>
          </a:p>
          <a:p>
            <a:pPr eaLnBrk="1" hangingPunct="1">
              <a:lnSpc>
                <a:spcPct val="100000"/>
              </a:lnSpc>
              <a:spcBef>
                <a:spcPts val="0"/>
              </a:spcBef>
            </a:pPr>
            <a:r>
              <a:rPr lang="en-GB" sz="2400" dirty="0">
                <a:latin typeface="Sassoon Infant Std" panose="020B0503020103030203" pitchFamily="34" charset="0"/>
              </a:rPr>
              <a:t>Take time to explore our informative website: </a:t>
            </a:r>
            <a:r>
              <a:rPr lang="en-GB" sz="2400" u="sng" dirty="0">
                <a:latin typeface="Sassoon Infant Std" panose="020B0503020103030203" pitchFamily="34" charset="0"/>
              </a:rPr>
              <a:t>www.wyldegrn.bham.sch.uk</a:t>
            </a:r>
            <a:endParaRPr lang="en-GB" sz="2400" dirty="0">
              <a:solidFill>
                <a:srgbClr val="FF0000"/>
              </a:solidFill>
              <a:latin typeface="Sassoon Infant Std" panose="020B0503020103030203" pitchFamily="34" charset="0"/>
            </a:endParaRPr>
          </a:p>
          <a:p>
            <a:pPr eaLnBrk="1" hangingPunct="1">
              <a:lnSpc>
                <a:spcPct val="100000"/>
              </a:lnSpc>
              <a:spcBef>
                <a:spcPts val="0"/>
              </a:spcBef>
            </a:pPr>
            <a:r>
              <a:rPr lang="en-GB" sz="2400" dirty="0">
                <a:latin typeface="Sassoon Infant Std" panose="020B0503020103030203" pitchFamily="34" charset="0"/>
              </a:rPr>
              <a:t>Please enjoy a tour around school with our greatest advocates - our children.</a:t>
            </a:r>
          </a:p>
          <a:p>
            <a:pPr eaLnBrk="1" hangingPunct="1">
              <a:lnSpc>
                <a:spcPct val="100000"/>
              </a:lnSpc>
              <a:spcBef>
                <a:spcPts val="0"/>
              </a:spcBef>
            </a:pPr>
            <a:r>
              <a:rPr lang="en-GB" sz="2400" dirty="0">
                <a:latin typeface="Sassoon Infant Std" panose="020B0503020103030203" pitchFamily="34" charset="0"/>
              </a:rPr>
              <a:t>Remember to visit our Reception classrooms and outdoor play areas. Our staff will be happy to answer your questions. You can also experience what a morning at Wylde Green Primary School is really like.</a:t>
            </a:r>
          </a:p>
          <a:p>
            <a:pPr marL="0" indent="0" eaLnBrk="1" hangingPunct="1">
              <a:lnSpc>
                <a:spcPct val="80000"/>
              </a:lnSpc>
              <a:buNone/>
            </a:pPr>
            <a:r>
              <a:rPr lang="en-GB" sz="2400" dirty="0">
                <a:latin typeface="Sassoon Infant Std" panose="020B0503020103030203" pitchFamily="34" charset="0"/>
              </a:rPr>
              <a:t>                                        </a:t>
            </a:r>
          </a:p>
        </p:txBody>
      </p:sp>
      <p:pic>
        <p:nvPicPr>
          <p:cNvPr id="20484" name="Picture 2" descr="Logo"/>
          <p:cNvPicPr>
            <a:picLocks noChangeAspect="1" noChangeArrowheads="1"/>
          </p:cNvPicPr>
          <p:nvPr/>
        </p:nvPicPr>
        <p:blipFill>
          <a:blip r:embed="rId2"/>
          <a:srcRect/>
          <a:stretch>
            <a:fillRect/>
          </a:stretch>
        </p:blipFill>
        <p:spPr bwMode="auto">
          <a:xfrm>
            <a:off x="7372061" y="373063"/>
            <a:ext cx="990600" cy="946150"/>
          </a:xfrm>
          <a:prstGeom prst="rect">
            <a:avLst/>
          </a:prstGeom>
          <a:noFill/>
          <a:ln w="9525">
            <a:noFill/>
            <a:miter lim="800000"/>
            <a:headEnd/>
            <a:tailEnd/>
          </a:ln>
        </p:spPr>
      </p:pic>
      <p:pic>
        <p:nvPicPr>
          <p:cNvPr id="5" name="Picture 4">
            <a:extLst>
              <a:ext uri="{FF2B5EF4-FFF2-40B4-BE49-F238E27FC236}">
                <a16:creationId xmlns:a16="http://schemas.microsoft.com/office/drawing/2014/main" id="{4DAC53EA-F53B-4F6F-1E49-51BD18DF524E}"/>
              </a:ext>
            </a:extLst>
          </p:cNvPr>
          <p:cNvPicPr>
            <a:picLocks noChangeAspect="1"/>
          </p:cNvPicPr>
          <p:nvPr/>
        </p:nvPicPr>
        <p:blipFill>
          <a:blip r:embed="rId3"/>
          <a:stretch>
            <a:fillRect/>
          </a:stretch>
        </p:blipFill>
        <p:spPr>
          <a:xfrm>
            <a:off x="3044351" y="4632810"/>
            <a:ext cx="3055297" cy="20302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arn(inVertic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3253</TotalTime>
  <Words>810</Words>
  <Application>Microsoft Office PowerPoint</Application>
  <PresentationFormat>On-screen Show (4:3)</PresentationFormat>
  <Paragraphs>74</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Calibri Light</vt:lpstr>
      <vt:lpstr>Comic Sans MS</vt:lpstr>
      <vt:lpstr>Sassoon Infant Std</vt:lpstr>
      <vt:lpstr>Wingdings 2</vt:lpstr>
      <vt:lpstr>Office Theme</vt:lpstr>
      <vt:lpstr>PowerPoint Presentation</vt:lpstr>
      <vt:lpstr>PowerPoint Presentation</vt:lpstr>
      <vt:lpstr>PowerPoint Presentation</vt:lpstr>
      <vt:lpstr>            The Wylde Green Way</vt:lpstr>
      <vt:lpstr>           Our Wylde Green family… </vt:lpstr>
      <vt:lpstr>Achievement</vt:lpstr>
      <vt:lpstr>At Wylde Green Primary School</vt:lpstr>
      <vt:lpstr> Applying for a school place </vt:lpstr>
      <vt:lpstr>PowerPoint Presentation</vt:lpstr>
      <vt:lpstr>    Thank you for visiting 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Wylde Green Primary School’s Open Day Sessions for September 2012</dc:title>
  <dc:creator>Authorised User</dc:creator>
  <cp:lastModifiedBy>K Kelly</cp:lastModifiedBy>
  <cp:revision>127</cp:revision>
  <cp:lastPrinted>2023-11-09T09:53:37Z</cp:lastPrinted>
  <dcterms:created xsi:type="dcterms:W3CDTF">2011-11-06T14:57:08Z</dcterms:created>
  <dcterms:modified xsi:type="dcterms:W3CDTF">2026-10-12T07:03:44Z</dcterms:modified>
</cp:coreProperties>
</file>